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038B2A-DDAD-40C9-867E-76FAA241AD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CB020B-7D72-47B7-80A1-6E9E8BBB8BC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 целях предупреждения нарушений федерального законодательства в области образования по итогам еженедельного мониторинга за соблюдением лицензионных требований: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86DFF99-6F35-471D-95B4-9B076257AC4D}" type="parTrans" cxnId="{1062B584-AF4C-45CF-B025-C667AAE406AF}">
      <dgm:prSet/>
      <dgm:spPr/>
      <dgm:t>
        <a:bodyPr/>
        <a:lstStyle/>
        <a:p>
          <a:endParaRPr lang="ru-RU"/>
        </a:p>
      </dgm:t>
    </dgm:pt>
    <dgm:pt modelId="{289B37F7-11A8-4171-869C-CFC64545FA66}" type="sibTrans" cxnId="{1062B584-AF4C-45CF-B025-C667AAE406AF}">
      <dgm:prSet/>
      <dgm:spPr/>
      <dgm:t>
        <a:bodyPr/>
        <a:lstStyle/>
        <a:p>
          <a:endParaRPr lang="ru-RU"/>
        </a:p>
      </dgm:t>
    </dgm:pt>
    <dgm:pt modelId="{3EC8C556-8260-4E55-BD37-97D35143E3F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направлено 236 писем образовательным учреждениям и их учредителям;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2CA2828-0543-405E-87B6-5F55255B3BC9}" type="parTrans" cxnId="{146192AF-7F9D-4396-BF84-5F5BB41B83CB}">
      <dgm:prSet/>
      <dgm:spPr/>
      <dgm:t>
        <a:bodyPr/>
        <a:lstStyle/>
        <a:p>
          <a:endParaRPr lang="ru-RU"/>
        </a:p>
      </dgm:t>
    </dgm:pt>
    <dgm:pt modelId="{9926E0D4-67FB-450A-AF15-A974EE283AA7}" type="sibTrans" cxnId="{146192AF-7F9D-4396-BF84-5F5BB41B83CB}">
      <dgm:prSet/>
      <dgm:spPr/>
      <dgm:t>
        <a:bodyPr/>
        <a:lstStyle/>
        <a:p>
          <a:endParaRPr lang="ru-RU"/>
        </a:p>
      </dgm:t>
    </dgm:pt>
    <dgm:pt modelId="{B5187AF2-AD2A-4234-A813-05B8B395B238}">
      <dgm:prSet phldrT="[Текст]" custT="1"/>
      <dgm:spPr/>
      <dgm:t>
        <a:bodyPr/>
        <a:lstStyle/>
        <a:p>
          <a:r>
            <a:rPr lang="ru-RU" sz="1500" i="0" dirty="0" smtClean="0">
              <a:latin typeface="Times New Roman" pitchFamily="18" charset="0"/>
              <a:cs typeface="Times New Roman" pitchFamily="18" charset="0"/>
            </a:rPr>
            <a:t>Еженедельное информирование о выдаче и переоформлении лицензий УФНС по РО и органы ФНС России по РО</a:t>
          </a:r>
          <a:endParaRPr lang="ru-RU" sz="1500" i="0" dirty="0"/>
        </a:p>
      </dgm:t>
    </dgm:pt>
    <dgm:pt modelId="{BC6587F9-8C55-40AF-BC0C-3FE1A158FFF4}" type="parTrans" cxnId="{3661C02C-C08B-4263-A13D-C474A77E0248}">
      <dgm:prSet/>
      <dgm:spPr/>
      <dgm:t>
        <a:bodyPr/>
        <a:lstStyle/>
        <a:p>
          <a:endParaRPr lang="ru-RU"/>
        </a:p>
      </dgm:t>
    </dgm:pt>
    <dgm:pt modelId="{FBE4173E-DE39-426C-AE41-E741E3EC3EB3}" type="sibTrans" cxnId="{3661C02C-C08B-4263-A13D-C474A77E0248}">
      <dgm:prSet/>
      <dgm:spPr/>
      <dgm:t>
        <a:bodyPr/>
        <a:lstStyle/>
        <a:p>
          <a:endParaRPr lang="ru-RU"/>
        </a:p>
      </dgm:t>
    </dgm:pt>
    <dgm:pt modelId="{8DC8EF91-C8EC-4441-9B10-B79CFF63B7D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направлено 692 письма.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44C4971-FCC1-42C5-B702-7E2E1A91AF29}" type="parTrans" cxnId="{8958A271-774F-4FC4-B6A8-C9D1BE01422D}">
      <dgm:prSet/>
      <dgm:spPr/>
      <dgm:t>
        <a:bodyPr/>
        <a:lstStyle/>
        <a:p>
          <a:endParaRPr lang="ru-RU"/>
        </a:p>
      </dgm:t>
    </dgm:pt>
    <dgm:pt modelId="{C1968097-8271-468A-A22C-094209B9A3B3}" type="sibTrans" cxnId="{8958A271-774F-4FC4-B6A8-C9D1BE01422D}">
      <dgm:prSet/>
      <dgm:spPr/>
      <dgm:t>
        <a:bodyPr/>
        <a:lstStyle/>
        <a:p>
          <a:endParaRPr lang="ru-RU"/>
        </a:p>
      </dgm:t>
    </dgm:pt>
    <dgm:pt modelId="{59597212-1F45-467B-829B-86BBA171D4D2}">
      <dgm:prSet phldrT="[Текст]"/>
      <dgm:spPr/>
      <dgm:t>
        <a:bodyPr/>
        <a:lstStyle/>
        <a:p>
          <a:r>
            <a:rPr lang="ru-RU" i="0" dirty="0" smtClean="0">
              <a:latin typeface="Times New Roman" pitchFamily="18" charset="0"/>
              <a:cs typeface="Times New Roman" pitchFamily="18" charset="0"/>
            </a:rPr>
            <a:t>Информирование УГИБДД ГУВД по Ростовской области в рамках межведомственного соглашения о взаимодействии </a:t>
          </a:r>
          <a:endParaRPr lang="ru-RU" i="0" dirty="0"/>
        </a:p>
      </dgm:t>
    </dgm:pt>
    <dgm:pt modelId="{A421EEE9-8F7F-4F1D-BEF9-BABEEFD4BD5D}" type="parTrans" cxnId="{C3591E9B-E1E0-419C-B718-FCE42D5F602A}">
      <dgm:prSet/>
      <dgm:spPr/>
      <dgm:t>
        <a:bodyPr/>
        <a:lstStyle/>
        <a:p>
          <a:endParaRPr lang="ru-RU"/>
        </a:p>
      </dgm:t>
    </dgm:pt>
    <dgm:pt modelId="{A767425C-B30B-40C6-B8D2-0E34C2880685}" type="sibTrans" cxnId="{C3591E9B-E1E0-419C-B718-FCE42D5F602A}">
      <dgm:prSet/>
      <dgm:spPr/>
      <dgm:t>
        <a:bodyPr/>
        <a:lstStyle/>
        <a:p>
          <a:endParaRPr lang="ru-RU"/>
        </a:p>
      </dgm:t>
    </dgm:pt>
    <dgm:pt modelId="{0EBD8F47-6B4A-45DE-B364-552B02CADAB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направлены сведения о лицензировании образовательных учреждений, реализующих программы подготовки водителей транспортных средств за 2010 г., а также за период с 14.02.2011 по 27.05.2011 г.г.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E67C245-622C-4E0D-A8BE-E7FE7E254888}" type="parTrans" cxnId="{9D522989-9052-4863-BDD7-DB20568FE361}">
      <dgm:prSet/>
      <dgm:spPr/>
      <dgm:t>
        <a:bodyPr/>
        <a:lstStyle/>
        <a:p>
          <a:endParaRPr lang="ru-RU"/>
        </a:p>
      </dgm:t>
    </dgm:pt>
    <dgm:pt modelId="{6D557F2B-5DE7-4D00-BE7F-18DB1509DAD8}" type="sibTrans" cxnId="{9D522989-9052-4863-BDD7-DB20568FE361}">
      <dgm:prSet/>
      <dgm:spPr/>
      <dgm:t>
        <a:bodyPr/>
        <a:lstStyle/>
        <a:p>
          <a:endParaRPr lang="ru-RU"/>
        </a:p>
      </dgm:t>
    </dgm:pt>
    <dgm:pt modelId="{A10E632D-E437-4E2B-8851-CFC471D98B70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рассмотрено 238 ответов от образовательных учреждений и их учредителей.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2227A3F9-A73E-4729-8466-F5141ABA043F}" type="parTrans" cxnId="{EB22F75E-B871-426C-986B-807CC76EE181}">
      <dgm:prSet/>
      <dgm:spPr/>
      <dgm:t>
        <a:bodyPr/>
        <a:lstStyle/>
        <a:p>
          <a:endParaRPr lang="ru-RU"/>
        </a:p>
      </dgm:t>
    </dgm:pt>
    <dgm:pt modelId="{75728C8D-050A-493A-B7E7-79748575045E}" type="sibTrans" cxnId="{EB22F75E-B871-426C-986B-807CC76EE181}">
      <dgm:prSet/>
      <dgm:spPr/>
      <dgm:t>
        <a:bodyPr/>
        <a:lstStyle/>
        <a:p>
          <a:endParaRPr lang="ru-RU"/>
        </a:p>
      </dgm:t>
    </dgm:pt>
    <dgm:pt modelId="{EF675AFE-4195-46EC-AF3B-89360C342464}" type="pres">
      <dgm:prSet presAssocID="{A6038B2A-DDAD-40C9-867E-76FAA241ADC7}" presName="Name0" presStyleCnt="0">
        <dgm:presLayoutVars>
          <dgm:dir/>
          <dgm:animLvl val="lvl"/>
          <dgm:resizeHandles val="exact"/>
        </dgm:presLayoutVars>
      </dgm:prSet>
      <dgm:spPr/>
    </dgm:pt>
    <dgm:pt modelId="{CC7A8DBE-FC2E-478C-BBB2-83ECDFC07E65}" type="pres">
      <dgm:prSet presAssocID="{56CB020B-7D72-47B7-80A1-6E9E8BBB8BCA}" presName="linNode" presStyleCnt="0"/>
      <dgm:spPr/>
    </dgm:pt>
    <dgm:pt modelId="{79259628-F2F1-459B-9623-F5F22D98E4D3}" type="pres">
      <dgm:prSet presAssocID="{56CB020B-7D72-47B7-80A1-6E9E8BBB8BC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D0901-DB3F-4426-B31C-036E8EEBC9CB}" type="pres">
      <dgm:prSet presAssocID="{56CB020B-7D72-47B7-80A1-6E9E8BBB8BC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29836-2EE0-45E8-B9E0-D84FA19862E8}" type="pres">
      <dgm:prSet presAssocID="{289B37F7-11A8-4171-869C-CFC64545FA66}" presName="sp" presStyleCnt="0"/>
      <dgm:spPr/>
    </dgm:pt>
    <dgm:pt modelId="{5AC16F49-BC40-4105-AF61-522D3051BCEF}" type="pres">
      <dgm:prSet presAssocID="{B5187AF2-AD2A-4234-A813-05B8B395B238}" presName="linNode" presStyleCnt="0"/>
      <dgm:spPr/>
    </dgm:pt>
    <dgm:pt modelId="{19E6724E-E939-4114-B6B5-B7C0A90D556C}" type="pres">
      <dgm:prSet presAssocID="{B5187AF2-AD2A-4234-A813-05B8B395B238}" presName="parentText" presStyleLbl="node1" presStyleIdx="1" presStyleCnt="3" custScaleY="658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72C2F-7472-4F5C-A04D-C357F2DF9281}" type="pres">
      <dgm:prSet presAssocID="{B5187AF2-AD2A-4234-A813-05B8B395B238}" presName="descendantText" presStyleLbl="alignAccFollowNode1" presStyleIdx="1" presStyleCnt="3" custScaleY="29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D37E8-E430-4145-A0D0-F643C5C15A0F}" type="pres">
      <dgm:prSet presAssocID="{FBE4173E-DE39-426C-AE41-E741E3EC3EB3}" presName="sp" presStyleCnt="0"/>
      <dgm:spPr/>
    </dgm:pt>
    <dgm:pt modelId="{C70B2036-CA52-45DD-B9CA-842E2551E67E}" type="pres">
      <dgm:prSet presAssocID="{59597212-1F45-467B-829B-86BBA171D4D2}" presName="linNode" presStyleCnt="0"/>
      <dgm:spPr/>
    </dgm:pt>
    <dgm:pt modelId="{EEB223F7-F741-4D0D-B026-6D3943758BE5}" type="pres">
      <dgm:prSet presAssocID="{59597212-1F45-467B-829B-86BBA171D4D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5366A-4603-426A-9051-2A6A840F9105}" type="pres">
      <dgm:prSet presAssocID="{59597212-1F45-467B-829B-86BBA171D4D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22F75E-B871-426C-986B-807CC76EE181}" srcId="{56CB020B-7D72-47B7-80A1-6E9E8BBB8BCA}" destId="{A10E632D-E437-4E2B-8851-CFC471D98B70}" srcOrd="1" destOrd="0" parTransId="{2227A3F9-A73E-4729-8466-F5141ABA043F}" sibTransId="{75728C8D-050A-493A-B7E7-79748575045E}"/>
    <dgm:cxn modelId="{68B8071A-99A5-4CE2-9E59-2CF0FAD3B84F}" type="presOf" srcId="{A10E632D-E437-4E2B-8851-CFC471D98B70}" destId="{A30D0901-DB3F-4426-B31C-036E8EEBC9CB}" srcOrd="0" destOrd="1" presId="urn:microsoft.com/office/officeart/2005/8/layout/vList5"/>
    <dgm:cxn modelId="{8CF7A36D-0679-40DF-9D70-30BB93143403}" type="presOf" srcId="{B5187AF2-AD2A-4234-A813-05B8B395B238}" destId="{19E6724E-E939-4114-B6B5-B7C0A90D556C}" srcOrd="0" destOrd="0" presId="urn:microsoft.com/office/officeart/2005/8/layout/vList5"/>
    <dgm:cxn modelId="{C5EDC6B2-F805-412E-ACF1-73E208AAE54E}" type="presOf" srcId="{A6038B2A-DDAD-40C9-867E-76FAA241ADC7}" destId="{EF675AFE-4195-46EC-AF3B-89360C342464}" srcOrd="0" destOrd="0" presId="urn:microsoft.com/office/officeart/2005/8/layout/vList5"/>
    <dgm:cxn modelId="{3661C02C-C08B-4263-A13D-C474A77E0248}" srcId="{A6038B2A-DDAD-40C9-867E-76FAA241ADC7}" destId="{B5187AF2-AD2A-4234-A813-05B8B395B238}" srcOrd="1" destOrd="0" parTransId="{BC6587F9-8C55-40AF-BC0C-3FE1A158FFF4}" sibTransId="{FBE4173E-DE39-426C-AE41-E741E3EC3EB3}"/>
    <dgm:cxn modelId="{146192AF-7F9D-4396-BF84-5F5BB41B83CB}" srcId="{56CB020B-7D72-47B7-80A1-6E9E8BBB8BCA}" destId="{3EC8C556-8260-4E55-BD37-97D35143E3FE}" srcOrd="0" destOrd="0" parTransId="{22CA2828-0543-405E-87B6-5F55255B3BC9}" sibTransId="{9926E0D4-67FB-450A-AF15-A974EE283AA7}"/>
    <dgm:cxn modelId="{8958A271-774F-4FC4-B6A8-C9D1BE01422D}" srcId="{B5187AF2-AD2A-4234-A813-05B8B395B238}" destId="{8DC8EF91-C8EC-4441-9B10-B79CFF63B7D3}" srcOrd="0" destOrd="0" parTransId="{D44C4971-FCC1-42C5-B702-7E2E1A91AF29}" sibTransId="{C1968097-8271-468A-A22C-094209B9A3B3}"/>
    <dgm:cxn modelId="{C3591E9B-E1E0-419C-B718-FCE42D5F602A}" srcId="{A6038B2A-DDAD-40C9-867E-76FAA241ADC7}" destId="{59597212-1F45-467B-829B-86BBA171D4D2}" srcOrd="2" destOrd="0" parTransId="{A421EEE9-8F7F-4F1D-BEF9-BABEEFD4BD5D}" sibTransId="{A767425C-B30B-40C6-B8D2-0E34C2880685}"/>
    <dgm:cxn modelId="{9E89182D-8DEA-42F3-AC6E-3FB2F543C486}" type="presOf" srcId="{3EC8C556-8260-4E55-BD37-97D35143E3FE}" destId="{A30D0901-DB3F-4426-B31C-036E8EEBC9CB}" srcOrd="0" destOrd="0" presId="urn:microsoft.com/office/officeart/2005/8/layout/vList5"/>
    <dgm:cxn modelId="{1106CB68-15FF-4AD5-BB2B-FD22FF3A489D}" type="presOf" srcId="{8DC8EF91-C8EC-4441-9B10-B79CFF63B7D3}" destId="{B8E72C2F-7472-4F5C-A04D-C357F2DF9281}" srcOrd="0" destOrd="0" presId="urn:microsoft.com/office/officeart/2005/8/layout/vList5"/>
    <dgm:cxn modelId="{A3CF3197-06DA-433D-BBD3-F62D4706BA1D}" type="presOf" srcId="{59597212-1F45-467B-829B-86BBA171D4D2}" destId="{EEB223F7-F741-4D0D-B026-6D3943758BE5}" srcOrd="0" destOrd="0" presId="urn:microsoft.com/office/officeart/2005/8/layout/vList5"/>
    <dgm:cxn modelId="{9D522989-9052-4863-BDD7-DB20568FE361}" srcId="{59597212-1F45-467B-829B-86BBA171D4D2}" destId="{0EBD8F47-6B4A-45DE-B364-552B02CADAB4}" srcOrd="0" destOrd="0" parTransId="{EE67C245-622C-4E0D-A8BE-E7FE7E254888}" sibTransId="{6D557F2B-5DE7-4D00-BE7F-18DB1509DAD8}"/>
    <dgm:cxn modelId="{2A7679C7-B849-4459-A243-D4264DC25876}" type="presOf" srcId="{56CB020B-7D72-47B7-80A1-6E9E8BBB8BCA}" destId="{79259628-F2F1-459B-9623-F5F22D98E4D3}" srcOrd="0" destOrd="0" presId="urn:microsoft.com/office/officeart/2005/8/layout/vList5"/>
    <dgm:cxn modelId="{5317B44E-2175-457C-AF70-9E054242F565}" type="presOf" srcId="{0EBD8F47-6B4A-45DE-B364-552B02CADAB4}" destId="{A6E5366A-4603-426A-9051-2A6A840F9105}" srcOrd="0" destOrd="0" presId="urn:microsoft.com/office/officeart/2005/8/layout/vList5"/>
    <dgm:cxn modelId="{1062B584-AF4C-45CF-B025-C667AAE406AF}" srcId="{A6038B2A-DDAD-40C9-867E-76FAA241ADC7}" destId="{56CB020B-7D72-47B7-80A1-6E9E8BBB8BCA}" srcOrd="0" destOrd="0" parTransId="{C86DFF99-6F35-471D-95B4-9B076257AC4D}" sibTransId="{289B37F7-11A8-4171-869C-CFC64545FA66}"/>
    <dgm:cxn modelId="{7FDF41E9-910C-4D23-9E85-E477C48EC144}" type="presParOf" srcId="{EF675AFE-4195-46EC-AF3B-89360C342464}" destId="{CC7A8DBE-FC2E-478C-BBB2-83ECDFC07E65}" srcOrd="0" destOrd="0" presId="urn:microsoft.com/office/officeart/2005/8/layout/vList5"/>
    <dgm:cxn modelId="{0A3AB5BF-1CF4-47BC-800A-22A7D7C967AA}" type="presParOf" srcId="{CC7A8DBE-FC2E-478C-BBB2-83ECDFC07E65}" destId="{79259628-F2F1-459B-9623-F5F22D98E4D3}" srcOrd="0" destOrd="0" presId="urn:microsoft.com/office/officeart/2005/8/layout/vList5"/>
    <dgm:cxn modelId="{9C8E582A-981D-4A46-819B-1F3EFF75B0F3}" type="presParOf" srcId="{CC7A8DBE-FC2E-478C-BBB2-83ECDFC07E65}" destId="{A30D0901-DB3F-4426-B31C-036E8EEBC9CB}" srcOrd="1" destOrd="0" presId="urn:microsoft.com/office/officeart/2005/8/layout/vList5"/>
    <dgm:cxn modelId="{83CA131A-441E-4A0C-B945-EDF19BA4CDD6}" type="presParOf" srcId="{EF675AFE-4195-46EC-AF3B-89360C342464}" destId="{26329836-2EE0-45E8-B9E0-D84FA19862E8}" srcOrd="1" destOrd="0" presId="urn:microsoft.com/office/officeart/2005/8/layout/vList5"/>
    <dgm:cxn modelId="{11CB23DD-2955-4765-83E7-BCEDAF95266E}" type="presParOf" srcId="{EF675AFE-4195-46EC-AF3B-89360C342464}" destId="{5AC16F49-BC40-4105-AF61-522D3051BCEF}" srcOrd="2" destOrd="0" presId="urn:microsoft.com/office/officeart/2005/8/layout/vList5"/>
    <dgm:cxn modelId="{A0DF96CC-8AE1-4C58-A3AA-F2534715B4C2}" type="presParOf" srcId="{5AC16F49-BC40-4105-AF61-522D3051BCEF}" destId="{19E6724E-E939-4114-B6B5-B7C0A90D556C}" srcOrd="0" destOrd="0" presId="urn:microsoft.com/office/officeart/2005/8/layout/vList5"/>
    <dgm:cxn modelId="{86A9B22A-27C4-41D0-AD1C-1718814B5F9B}" type="presParOf" srcId="{5AC16F49-BC40-4105-AF61-522D3051BCEF}" destId="{B8E72C2F-7472-4F5C-A04D-C357F2DF9281}" srcOrd="1" destOrd="0" presId="urn:microsoft.com/office/officeart/2005/8/layout/vList5"/>
    <dgm:cxn modelId="{06BAE2A2-4948-4EE9-9F63-EACD56841134}" type="presParOf" srcId="{EF675AFE-4195-46EC-AF3B-89360C342464}" destId="{E59D37E8-E430-4145-A0D0-F643C5C15A0F}" srcOrd="3" destOrd="0" presId="urn:microsoft.com/office/officeart/2005/8/layout/vList5"/>
    <dgm:cxn modelId="{2EDD1DDF-8A35-4808-A367-7118D3319C3B}" type="presParOf" srcId="{EF675AFE-4195-46EC-AF3B-89360C342464}" destId="{C70B2036-CA52-45DD-B9CA-842E2551E67E}" srcOrd="4" destOrd="0" presId="urn:microsoft.com/office/officeart/2005/8/layout/vList5"/>
    <dgm:cxn modelId="{ABBE8E26-6986-4F40-8389-AF20AEDC3BA8}" type="presParOf" srcId="{C70B2036-CA52-45DD-B9CA-842E2551E67E}" destId="{EEB223F7-F741-4D0D-B026-6D3943758BE5}" srcOrd="0" destOrd="0" presId="urn:microsoft.com/office/officeart/2005/8/layout/vList5"/>
    <dgm:cxn modelId="{7C812C70-731F-4BB6-9607-12D872B25E26}" type="presParOf" srcId="{C70B2036-CA52-45DD-B9CA-842E2551E67E}" destId="{A6E5366A-4603-426A-9051-2A6A840F9105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038B2A-DDAD-40C9-867E-76FAA241AD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CB020B-7D72-47B7-80A1-6E9E8BBB8BC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 рамках проведения процедуры по подтверждению документов государственного образца об образовании, ученых степенях и ученых званиях: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86DFF99-6F35-471D-95B4-9B076257AC4D}" type="parTrans" cxnId="{1062B584-AF4C-45CF-B025-C667AAE406AF}">
      <dgm:prSet/>
      <dgm:spPr/>
      <dgm:t>
        <a:bodyPr/>
        <a:lstStyle/>
        <a:p>
          <a:endParaRPr lang="ru-RU"/>
        </a:p>
      </dgm:t>
    </dgm:pt>
    <dgm:pt modelId="{289B37F7-11A8-4171-869C-CFC64545FA66}" type="sibTrans" cxnId="{1062B584-AF4C-45CF-B025-C667AAE406AF}">
      <dgm:prSet/>
      <dgm:spPr/>
      <dgm:t>
        <a:bodyPr/>
        <a:lstStyle/>
        <a:p>
          <a:endParaRPr lang="ru-RU"/>
        </a:p>
      </dgm:t>
    </dgm:pt>
    <dgm:pt modelId="{3EC8C556-8260-4E55-BD37-97D35143E3F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приняты 34 заявления и документы на подтверждение к рассмотрению по существу;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2CA2828-0543-405E-87B6-5F55255B3BC9}" type="parTrans" cxnId="{146192AF-7F9D-4396-BF84-5F5BB41B83CB}">
      <dgm:prSet/>
      <dgm:spPr/>
      <dgm:t>
        <a:bodyPr/>
        <a:lstStyle/>
        <a:p>
          <a:endParaRPr lang="ru-RU"/>
        </a:p>
      </dgm:t>
    </dgm:pt>
    <dgm:pt modelId="{9926E0D4-67FB-450A-AF15-A974EE283AA7}" type="sibTrans" cxnId="{146192AF-7F9D-4396-BF84-5F5BB41B83CB}">
      <dgm:prSet/>
      <dgm:spPr/>
      <dgm:t>
        <a:bodyPr/>
        <a:lstStyle/>
        <a:p>
          <a:endParaRPr lang="ru-RU"/>
        </a:p>
      </dgm:t>
    </dgm:pt>
    <dgm:pt modelId="{47884A53-A75A-4ECB-B1A3-C61BC521C2E9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принято решение о подтверждении 26 документов государственного образца об образовании и ученой степени посредством проставления на них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апостиля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EE9FC4FA-746F-468A-A545-65D51461D6C7}" type="parTrans" cxnId="{5686B525-D6E8-4E4D-ABDF-5138F83317A6}">
      <dgm:prSet/>
      <dgm:spPr/>
      <dgm:t>
        <a:bodyPr/>
        <a:lstStyle/>
        <a:p>
          <a:endParaRPr lang="ru-RU"/>
        </a:p>
      </dgm:t>
    </dgm:pt>
    <dgm:pt modelId="{EBEAF680-06F4-4B7C-8683-CB12758BCCE7}" type="sibTrans" cxnId="{5686B525-D6E8-4E4D-ABDF-5138F83317A6}">
      <dgm:prSet/>
      <dgm:spPr/>
      <dgm:t>
        <a:bodyPr/>
        <a:lstStyle/>
        <a:p>
          <a:endParaRPr lang="ru-RU"/>
        </a:p>
      </dgm:t>
    </dgm:pt>
    <dgm:pt modelId="{C9FDE182-765C-424A-86C4-5AA543D9593C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выдано 14 документов об образовании и ученой степени с проставленными на них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апостилями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4D04E65D-E512-44B0-9C82-584BC3DCDBEB}" type="parTrans" cxnId="{C9C7F36C-ABFC-485D-B3D0-FC9660B31540}">
      <dgm:prSet/>
      <dgm:spPr/>
      <dgm:t>
        <a:bodyPr/>
        <a:lstStyle/>
        <a:p>
          <a:endParaRPr lang="ru-RU"/>
        </a:p>
      </dgm:t>
    </dgm:pt>
    <dgm:pt modelId="{72A6C56A-8388-44D4-B4C5-4FE2F19DF158}" type="sibTrans" cxnId="{C9C7F36C-ABFC-485D-B3D0-FC9660B31540}">
      <dgm:prSet/>
      <dgm:spPr/>
      <dgm:t>
        <a:bodyPr/>
        <a:lstStyle/>
        <a:p>
          <a:endParaRPr lang="ru-RU"/>
        </a:p>
      </dgm:t>
    </dgm:pt>
    <dgm:pt modelId="{10875EDE-9DF7-4408-92E8-F99DF2E66F55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рассмотрены обращения и даны ответы 3 заявителям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7034EF5-901A-49B8-BFED-497E2D65C338}" type="parTrans" cxnId="{1428C0CE-82BD-4D8C-8EA2-84BE15CCE0E4}">
      <dgm:prSet/>
      <dgm:spPr/>
      <dgm:t>
        <a:bodyPr/>
        <a:lstStyle/>
        <a:p>
          <a:endParaRPr lang="ru-RU"/>
        </a:p>
      </dgm:t>
    </dgm:pt>
    <dgm:pt modelId="{759E039E-FAE4-4CDC-9487-8118D7440322}" type="sibTrans" cxnId="{1428C0CE-82BD-4D8C-8EA2-84BE15CCE0E4}">
      <dgm:prSet/>
      <dgm:spPr/>
      <dgm:t>
        <a:bodyPr/>
        <a:lstStyle/>
        <a:p>
          <a:endParaRPr lang="ru-RU"/>
        </a:p>
      </dgm:t>
    </dgm:pt>
    <dgm:pt modelId="{EF675AFE-4195-46EC-AF3B-89360C342464}" type="pres">
      <dgm:prSet presAssocID="{A6038B2A-DDAD-40C9-867E-76FAA241ADC7}" presName="Name0" presStyleCnt="0">
        <dgm:presLayoutVars>
          <dgm:dir/>
          <dgm:animLvl val="lvl"/>
          <dgm:resizeHandles val="exact"/>
        </dgm:presLayoutVars>
      </dgm:prSet>
      <dgm:spPr/>
    </dgm:pt>
    <dgm:pt modelId="{CC7A8DBE-FC2E-478C-BBB2-83ECDFC07E65}" type="pres">
      <dgm:prSet presAssocID="{56CB020B-7D72-47B7-80A1-6E9E8BBB8BCA}" presName="linNode" presStyleCnt="0"/>
      <dgm:spPr/>
    </dgm:pt>
    <dgm:pt modelId="{79259628-F2F1-459B-9623-F5F22D98E4D3}" type="pres">
      <dgm:prSet presAssocID="{56CB020B-7D72-47B7-80A1-6E9E8BBB8BCA}" presName="parentText" presStyleLbl="node1" presStyleIdx="0" presStyleCnt="1" custScaleY="826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D0901-DB3F-4426-B31C-036E8EEBC9CB}" type="pres">
      <dgm:prSet presAssocID="{56CB020B-7D72-47B7-80A1-6E9E8BBB8BCA}" presName="descendantText" presStyleLbl="alignAccFollowNode1" presStyleIdx="0" presStyleCnt="1" custScaleY="78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6192AF-7F9D-4396-BF84-5F5BB41B83CB}" srcId="{56CB020B-7D72-47B7-80A1-6E9E8BBB8BCA}" destId="{3EC8C556-8260-4E55-BD37-97D35143E3FE}" srcOrd="0" destOrd="0" parTransId="{22CA2828-0543-405E-87B6-5F55255B3BC9}" sibTransId="{9926E0D4-67FB-450A-AF15-A974EE283AA7}"/>
    <dgm:cxn modelId="{1428C0CE-82BD-4D8C-8EA2-84BE15CCE0E4}" srcId="{56CB020B-7D72-47B7-80A1-6E9E8BBB8BCA}" destId="{10875EDE-9DF7-4408-92E8-F99DF2E66F55}" srcOrd="3" destOrd="0" parTransId="{07034EF5-901A-49B8-BFED-497E2D65C338}" sibTransId="{759E039E-FAE4-4CDC-9487-8118D7440322}"/>
    <dgm:cxn modelId="{C9C7F36C-ABFC-485D-B3D0-FC9660B31540}" srcId="{56CB020B-7D72-47B7-80A1-6E9E8BBB8BCA}" destId="{C9FDE182-765C-424A-86C4-5AA543D9593C}" srcOrd="2" destOrd="0" parTransId="{4D04E65D-E512-44B0-9C82-584BC3DCDBEB}" sibTransId="{72A6C56A-8388-44D4-B4C5-4FE2F19DF158}"/>
    <dgm:cxn modelId="{9C0CE666-88A0-44BC-900C-911847197296}" type="presOf" srcId="{C9FDE182-765C-424A-86C4-5AA543D9593C}" destId="{A30D0901-DB3F-4426-B31C-036E8EEBC9CB}" srcOrd="0" destOrd="2" presId="urn:microsoft.com/office/officeart/2005/8/layout/vList5"/>
    <dgm:cxn modelId="{5339795A-EBE8-44E7-B49D-95CB49F52764}" type="presOf" srcId="{A6038B2A-DDAD-40C9-867E-76FAA241ADC7}" destId="{EF675AFE-4195-46EC-AF3B-89360C342464}" srcOrd="0" destOrd="0" presId="urn:microsoft.com/office/officeart/2005/8/layout/vList5"/>
    <dgm:cxn modelId="{1062B584-AF4C-45CF-B025-C667AAE406AF}" srcId="{A6038B2A-DDAD-40C9-867E-76FAA241ADC7}" destId="{56CB020B-7D72-47B7-80A1-6E9E8BBB8BCA}" srcOrd="0" destOrd="0" parTransId="{C86DFF99-6F35-471D-95B4-9B076257AC4D}" sibTransId="{289B37F7-11A8-4171-869C-CFC64545FA66}"/>
    <dgm:cxn modelId="{0D5A6DB4-934D-4092-B4EC-D54894081394}" type="presOf" srcId="{56CB020B-7D72-47B7-80A1-6E9E8BBB8BCA}" destId="{79259628-F2F1-459B-9623-F5F22D98E4D3}" srcOrd="0" destOrd="0" presId="urn:microsoft.com/office/officeart/2005/8/layout/vList5"/>
    <dgm:cxn modelId="{5686B525-D6E8-4E4D-ABDF-5138F83317A6}" srcId="{56CB020B-7D72-47B7-80A1-6E9E8BBB8BCA}" destId="{47884A53-A75A-4ECB-B1A3-C61BC521C2E9}" srcOrd="1" destOrd="0" parTransId="{EE9FC4FA-746F-468A-A545-65D51461D6C7}" sibTransId="{EBEAF680-06F4-4B7C-8683-CB12758BCCE7}"/>
    <dgm:cxn modelId="{80F524B5-E3CD-4F90-9668-569634457642}" type="presOf" srcId="{3EC8C556-8260-4E55-BD37-97D35143E3FE}" destId="{A30D0901-DB3F-4426-B31C-036E8EEBC9CB}" srcOrd="0" destOrd="0" presId="urn:microsoft.com/office/officeart/2005/8/layout/vList5"/>
    <dgm:cxn modelId="{1B8F3FCD-D3E7-4B38-8088-A5608B51566A}" type="presOf" srcId="{10875EDE-9DF7-4408-92E8-F99DF2E66F55}" destId="{A30D0901-DB3F-4426-B31C-036E8EEBC9CB}" srcOrd="0" destOrd="3" presId="urn:microsoft.com/office/officeart/2005/8/layout/vList5"/>
    <dgm:cxn modelId="{3C006B39-A9BD-4742-80AE-296ECE4645A6}" type="presOf" srcId="{47884A53-A75A-4ECB-B1A3-C61BC521C2E9}" destId="{A30D0901-DB3F-4426-B31C-036E8EEBC9CB}" srcOrd="0" destOrd="1" presId="urn:microsoft.com/office/officeart/2005/8/layout/vList5"/>
    <dgm:cxn modelId="{D7DDC8ED-EEE1-4DF7-8088-26AFD277A18C}" type="presParOf" srcId="{EF675AFE-4195-46EC-AF3B-89360C342464}" destId="{CC7A8DBE-FC2E-478C-BBB2-83ECDFC07E65}" srcOrd="0" destOrd="0" presId="urn:microsoft.com/office/officeart/2005/8/layout/vList5"/>
    <dgm:cxn modelId="{56A1C64E-C10E-46A2-80E4-D2E9B41371B9}" type="presParOf" srcId="{CC7A8DBE-FC2E-478C-BBB2-83ECDFC07E65}" destId="{79259628-F2F1-459B-9623-F5F22D98E4D3}" srcOrd="0" destOrd="0" presId="urn:microsoft.com/office/officeart/2005/8/layout/vList5"/>
    <dgm:cxn modelId="{5666FF19-454E-4D81-9C17-821DF6C4A577}" type="presParOf" srcId="{CC7A8DBE-FC2E-478C-BBB2-83ECDFC07E65}" destId="{A30D0901-DB3F-4426-B31C-036E8EEBC9CB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26A411-0F24-463A-BE7A-09ABFFD8B5D8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BB1A40-4196-4E44-9BB7-F7EE354B3D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2582255"/>
          </a:xfrm>
        </p:spPr>
        <p:txBody>
          <a:bodyPr>
            <a:noAutofit/>
          </a:bodyPr>
          <a:lstStyle/>
          <a:p>
            <a:r>
              <a:rPr lang="x-none" sz="3500" smtClean="0"/>
              <a:t>Информационно-методическое обеспечение реализации </a:t>
            </a:r>
            <a:r>
              <a:rPr lang="x-none" sz="3500" smtClean="0"/>
              <a:t>переданных </a:t>
            </a:r>
            <a:r>
              <a:rPr lang="ru-RU" sz="3500" dirty="0" smtClean="0"/>
              <a:t>полномочий Российской Федерации </a:t>
            </a:r>
            <a:r>
              <a:rPr lang="x-none" sz="3500" smtClean="0"/>
              <a:t>в </a:t>
            </a:r>
            <a:r>
              <a:rPr lang="x-none" sz="3500" smtClean="0"/>
              <a:t>сфере образования: состояние, проблемы, задачи</a:t>
            </a:r>
            <a:endParaRPr lang="ru-RU" sz="3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Еженедельный мониторинг и информирование образовательных учреждений, не имеющих действующей лицензии, и их </a:t>
            </a:r>
            <a:r>
              <a:rPr lang="ru-RU" sz="1800" dirty="0" smtClean="0"/>
              <a:t>учредителей;</a:t>
            </a:r>
          </a:p>
          <a:p>
            <a:r>
              <a:rPr lang="ru-RU" sz="1800" dirty="0" smtClean="0"/>
              <a:t>Еженедельное информирование о выдаче и переоформлении лицензий УФНС по РО и органы ФНС России по </a:t>
            </a:r>
            <a:r>
              <a:rPr lang="ru-RU" sz="1800" dirty="0" smtClean="0"/>
              <a:t>РО;</a:t>
            </a:r>
          </a:p>
          <a:p>
            <a:r>
              <a:rPr lang="ru-RU" sz="1800" dirty="0" smtClean="0"/>
              <a:t>Информирование УГИБДД ГУВД по Ростовской области в рамках межведомственного соглашения о взаимодействии по вопросам, связанным с подготовкой водителей транспортных средств образовательными учреждениями и организациями Ростовской </a:t>
            </a:r>
            <a:r>
              <a:rPr lang="ru-RU" sz="1800" dirty="0" smtClean="0"/>
              <a:t>области;</a:t>
            </a:r>
          </a:p>
          <a:p>
            <a:pPr lvl="0"/>
            <a:r>
              <a:rPr lang="ru-RU" sz="1800" dirty="0" smtClean="0"/>
              <a:t>Осуществление переданного полномочия по </a:t>
            </a:r>
            <a:r>
              <a:rPr lang="ru-RU" sz="1800" dirty="0" smtClean="0"/>
              <a:t>подтверждению документов государственного образца об образовании, ученых степенях и ученых </a:t>
            </a:r>
            <a:r>
              <a:rPr lang="ru-RU" sz="1800" dirty="0" smtClean="0"/>
              <a:t>званиях;</a:t>
            </a:r>
          </a:p>
          <a:p>
            <a:pPr lvl="0"/>
            <a:r>
              <a:rPr lang="ru-RU" sz="1800" dirty="0" smtClean="0"/>
              <a:t>Обработка и актуализация информации в реестре образовательных </a:t>
            </a:r>
            <a:r>
              <a:rPr lang="ru-RU" sz="1800" dirty="0" smtClean="0"/>
              <a:t>учреждений.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/>
              <a:t>Основные направления деятельности отдела информационно-методического обеспечения:</a:t>
            </a:r>
            <a:endParaRPr lang="ru-RU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Autofit/>
          </a:bodyPr>
          <a:lstStyle/>
          <a:p>
            <a:r>
              <a:rPr lang="ru-RU" sz="2500" dirty="0" smtClean="0"/>
              <a:t>По состоянию на 08.06.2011 г.:</a:t>
            </a:r>
            <a:endParaRPr lang="ru-RU" sz="25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00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57232"/>
          </a:xfrm>
        </p:spPr>
        <p:txBody>
          <a:bodyPr>
            <a:noAutofit/>
          </a:bodyPr>
          <a:lstStyle/>
          <a:p>
            <a:r>
              <a:rPr lang="ru-RU" sz="2500" dirty="0" smtClean="0"/>
              <a:t>По состоянию на 08.06.2011 г.:</a:t>
            </a:r>
            <a:endParaRPr lang="ru-RU" sz="25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00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133</TotalTime>
  <Words>288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Информационно-методическое обеспечение реализации переданных полномочий Российской Федерации в сфере образования: состояние, проблемы, задачи</vt:lpstr>
      <vt:lpstr>Основные направления деятельности отдела информационно-методического обеспечения:</vt:lpstr>
      <vt:lpstr>По состоянию на 08.06.2011 г.:</vt:lpstr>
      <vt:lpstr>По состоянию на 08.06.2011 г.: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Vostokova</dc:creator>
  <cp:lastModifiedBy>Vostokova</cp:lastModifiedBy>
  <cp:revision>14</cp:revision>
  <dcterms:created xsi:type="dcterms:W3CDTF">2011-06-07T11:22:04Z</dcterms:created>
  <dcterms:modified xsi:type="dcterms:W3CDTF">2011-06-07T13:35:08Z</dcterms:modified>
</cp:coreProperties>
</file>