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16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6" r:id="rId9"/>
    <p:sldId id="267" r:id="rId10"/>
    <p:sldId id="270" r:id="rId11"/>
    <p:sldId id="271" r:id="rId12"/>
    <p:sldId id="268" r:id="rId13"/>
    <p:sldId id="263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964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702" autoAdjust="0"/>
  </p:normalViewPr>
  <p:slideViewPr>
    <p:cSldViewPr>
      <p:cViewPr>
        <p:scale>
          <a:sx n="100" d="100"/>
          <a:sy n="100" d="100"/>
        </p:scale>
        <p:origin x="-702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2619629983490074"/>
          <c:w val="0.56958541817307951"/>
          <c:h val="0.7961829601872814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Государственные</c:v>
                </c:pt>
              </c:strCache>
            </c:strRef>
          </c:tx>
          <c:explosion val="25"/>
          <c:dLbls>
            <c:dLbl>
              <c:idx val="2"/>
              <c:layout>
                <c:manualLayout>
                  <c:x val="-5.5737524999641255E-2"/>
                  <c:y val="0.23655950653950297"/>
                </c:manualLayout>
              </c:layout>
              <c:showVal val="1"/>
            </c:dLbl>
            <c:dLbl>
              <c:idx val="3"/>
              <c:layout>
                <c:manualLayout>
                  <c:x val="0.1227279763777064"/>
                  <c:y val="5.0477336991517123E-2"/>
                </c:manualLayout>
              </c:layout>
              <c:showVal val="1"/>
            </c:dLbl>
            <c:dLbl>
              <c:idx val="5"/>
              <c:layout>
                <c:manualLayout>
                  <c:x val="3.7574863647410313E-2"/>
                  <c:y val="-5.1928215898036686E-2"/>
                </c:manualLayout>
              </c:layout>
              <c:showVal val="1"/>
            </c:dLbl>
            <c:dLbl>
              <c:idx val="6"/>
              <c:layout>
                <c:manualLayout>
                  <c:x val="2.8945649762466653E-2"/>
                  <c:y val="-6.8149314149687171E-3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Учреждения среднего профессионального образования</c:v>
                </c:pt>
                <c:pt idx="1">
                  <c:v>Учреждения начального профессионального образования</c:v>
                </c:pt>
                <c:pt idx="2">
                  <c:v>Дошкольные образовательные учреждения</c:v>
                </c:pt>
                <c:pt idx="3">
                  <c:v>Общеобразовательные учреждения</c:v>
                </c:pt>
                <c:pt idx="4">
                  <c:v>Учреждения господдержки детства</c:v>
                </c:pt>
                <c:pt idx="5">
                  <c:v>Учреждения дополнительного образования детей</c:v>
                </c:pt>
                <c:pt idx="6">
                  <c:v>Иные образовательные учреждения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92</c:v>
                </c:pt>
                <c:pt idx="1">
                  <c:v>196</c:v>
                </c:pt>
                <c:pt idx="2">
                  <c:v>1287</c:v>
                </c:pt>
                <c:pt idx="3">
                  <c:v>1419</c:v>
                </c:pt>
                <c:pt idx="4">
                  <c:v>88</c:v>
                </c:pt>
                <c:pt idx="5">
                  <c:v>376</c:v>
                </c:pt>
                <c:pt idx="6">
                  <c:v>401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2010826335629587"/>
          <c:y val="6.9752792631372684E-2"/>
          <c:w val="0.33781505547150131"/>
          <c:h val="0.89220772153850414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6.0874495540040062E-2"/>
          <c:y val="9.6687660305762729E-2"/>
          <c:w val="0.55332812882858762"/>
          <c:h val="0.7997871204077984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explosion val="7"/>
          </c:dPt>
          <c:dPt>
            <c:idx val="1"/>
            <c:explosion val="9"/>
          </c:dPt>
          <c:dPt>
            <c:idx val="2"/>
            <c:explosion val="10"/>
          </c:dPt>
          <c:dLbls>
            <c:dLblPos val="outEnd"/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Дошкольные образовательные учреждения</c:v>
                </c:pt>
                <c:pt idx="1">
                  <c:v>Общеобразовательные учреждения</c:v>
                </c:pt>
                <c:pt idx="2">
                  <c:v>Учреждения дополнительного образования детей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296</c:v>
                </c:pt>
                <c:pt idx="1">
                  <c:v>206</c:v>
                </c:pt>
                <c:pt idx="2">
                  <c:v>127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2.1713418635170612E-2"/>
                  <c:y val="-1.5079990001249766E-2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-2.5413112423447327E-2"/>
                  <c:y val="-0.2105764904386959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5.0139435695538094E-3"/>
                  <c:y val="6.7188476440445339E-3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1.5798155438903551E-3"/>
                  <c:y val="-5.4561929758780194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2.3022018081073365E-2"/>
                  <c:y val="-3.6402949631296096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учреждения дополнительного образования детей</c:v>
                </c:pt>
                <c:pt idx="1">
                  <c:v>дошкольные образовательные учреждения</c:v>
                </c:pt>
                <c:pt idx="2">
                  <c:v>общеобразовательные учреждения</c:v>
                </c:pt>
                <c:pt idx="3">
                  <c:v>учреждения начального профессионального образования</c:v>
                </c:pt>
                <c:pt idx="4">
                  <c:v>учреждения среднего профессионального образования</c:v>
                </c:pt>
                <c:pt idx="5">
                  <c:v>иные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0.13700000000000001</c:v>
                </c:pt>
                <c:pt idx="1">
                  <c:v>0.32000000000000045</c:v>
                </c:pt>
                <c:pt idx="2">
                  <c:v>0.223</c:v>
                </c:pt>
                <c:pt idx="3">
                  <c:v>0.10400000000000002</c:v>
                </c:pt>
                <c:pt idx="4" formatCode="0.00%">
                  <c:v>4.1000000000000002E-2</c:v>
                </c:pt>
                <c:pt idx="5" formatCode="0.00%">
                  <c:v>0.17500000000000004</c:v>
                </c:pt>
              </c:numCache>
            </c:numRef>
          </c:val>
        </c:ser>
      </c:pie3DChart>
      <c:spPr>
        <a:noFill/>
        <a:ln w="25383">
          <a:noFill/>
        </a:ln>
      </c:spPr>
    </c:plotArea>
    <c:legend>
      <c:legendPos val="r"/>
      <c:layout/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zero"/>
  </c:chart>
  <c:spPr>
    <a:ln>
      <a:noFill/>
    </a:ln>
  </c:spPr>
  <c:txPr>
    <a:bodyPr/>
    <a:lstStyle/>
    <a:p>
      <a:pPr>
        <a:defRPr baseline="0">
          <a:latin typeface="Times New Roman" pitchFamily="18" charset="0"/>
        </a:defRPr>
      </a:pPr>
      <a:endParaRPr lang="ru-RU"/>
    </a:p>
  </c:tx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AD26B6-ADE6-4582-AE51-A9B00CE552C0}" type="datetimeFigureOut">
              <a:rPr lang="ru-RU" smtClean="0"/>
              <a:t>08.06.2011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4D203-2E09-40C6-8A6A-F7BEB578A9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4D203-2E09-40C6-8A6A-F7BEB578A95B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13CC5CC-86EA-469E-856D-EDE9D52F05FC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8C805E-CF05-46C2-A67E-E3FFC70ED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C5CC-86EA-469E-856D-EDE9D52F05FC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805E-CF05-46C2-A67E-E3FFC70ED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13CC5CC-86EA-469E-856D-EDE9D52F05FC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78C805E-CF05-46C2-A67E-E3FFC70ED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C5CC-86EA-469E-856D-EDE9D52F05FC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8C805E-CF05-46C2-A67E-E3FFC70ED3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C5CC-86EA-469E-856D-EDE9D52F05FC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78C805E-CF05-46C2-A67E-E3FFC70ED3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13CC5CC-86EA-469E-856D-EDE9D52F05FC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78C805E-CF05-46C2-A67E-E3FFC70ED3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13CC5CC-86EA-469E-856D-EDE9D52F05FC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78C805E-CF05-46C2-A67E-E3FFC70ED3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C5CC-86EA-469E-856D-EDE9D52F05FC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8C805E-CF05-46C2-A67E-E3FFC70ED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C5CC-86EA-469E-856D-EDE9D52F05FC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8C805E-CF05-46C2-A67E-E3FFC70ED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C5CC-86EA-469E-856D-EDE9D52F05FC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8C805E-CF05-46C2-A67E-E3FFC70ED3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13CC5CC-86EA-469E-856D-EDE9D52F05FC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78C805E-CF05-46C2-A67E-E3FFC70ED3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13CC5CC-86EA-469E-856D-EDE9D52F05FC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78C805E-CF05-46C2-A67E-E3FFC70ED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5.png"/><Relationship Id="rId7" Type="http://schemas.openxmlformats.org/officeDocument/2006/relationships/hyperlink" Target="http://40416s001.edusite.ru/images/p3_sv-vo_akkreditacia_nov-10min.jpg" TargetMode="Externa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stobrnadzor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gif"/><Relationship Id="rId5" Type="http://schemas.openxmlformats.org/officeDocument/2006/relationships/image" Target="../media/image4.png"/><Relationship Id="rId4" Type="http://schemas.openxmlformats.org/officeDocument/2006/relationships/hyperlink" Target="mailto:rostobrnadzor@rostobrnadzor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ovnovladsk.rusedu.net/gallery/147/licenzia.jpg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571612"/>
            <a:ext cx="9144000" cy="4357718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2285992"/>
            <a:ext cx="7262818" cy="207170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Анализ прохождения процедур лицензирования и государственной аккредитации образовательных учреждений и перспективы их реализации в связи с изменением законодательства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50057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bg1"/>
                </a:solidFill>
              </a:rPr>
              <a:t>Шашина Наталия Владимировна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</a:rPr>
              <a:t>Начальник отдела лицензирования и государственной аккредитации образовательных учреждений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285728"/>
            <a:ext cx="33575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Ростобрнадзор</a:t>
            </a:r>
          </a:p>
        </p:txBody>
      </p:sp>
      <p:pic>
        <p:nvPicPr>
          <p:cNvPr id="1026" name="Picture 2" descr="C:\Documents and Settings\Glubokaya\Рабочий стол\hea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392296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28600"/>
            <a:ext cx="7765948" cy="9906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Перечень документов, необходимых для предоставления лицензии</a:t>
            </a:r>
            <a:endParaRPr lang="ru-RU" sz="36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571472" y="1928802"/>
          <a:ext cx="8153400" cy="4890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87985"/>
                <a:gridCol w="2765415"/>
              </a:tblGrid>
              <a:tr h="185114">
                <a:tc>
                  <a:txBody>
                    <a:bodyPr/>
                    <a:lstStyle/>
                    <a:p>
                      <a:pPr marL="18034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  <a:tab pos="180340" algn="l"/>
                        </a:tabLst>
                      </a:pPr>
                      <a:r>
                        <a:rPr kumimoji="0" lang="ru-RU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Документ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Форма предоставления</a:t>
                      </a:r>
                    </a:p>
                  </a:txBody>
                  <a:tcPr marL="68580" marR="68580" marT="0" marB="0"/>
                </a:tc>
              </a:tr>
              <a:tr h="236160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  <a:tab pos="18034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заявление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оригинал</a:t>
                      </a:r>
                    </a:p>
                  </a:txBody>
                  <a:tcPr marL="68580" marR="68580" marT="0" marB="0"/>
                </a:tc>
              </a:tr>
              <a:tr h="289376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  <a:tab pos="18034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учредительные документы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нотариально заверенная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копия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  <a:tab pos="18034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платежное поручение (госпошлина)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оригинал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  <a:tab pos="18034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документы, подтверждающие наличие в собственности или на ином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законном основании </a:t>
                      </a: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оснащенных зданий, строений, сооружений, помещений и территорий, соответствующих установленным лицензионным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нормативам</a:t>
                      </a: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  <a:tab pos="180340" algn="l"/>
                        </a:tabLst>
                      </a:pPr>
                      <a:endParaRPr kumimoji="0" lang="ru-RU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нотариально заверенная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копия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  <a:tab pos="18034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документ, подтверждающий проведение экспертной оценки последствий договора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аренды</a:t>
                      </a: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  <a:tab pos="180340" algn="l"/>
                        </a:tabLst>
                      </a:pPr>
                      <a:endParaRPr kumimoji="0" lang="ru-RU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нотариально заверенная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копия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72809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  <a:tab pos="18034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справка о материально-техническом обеспечении образовательной деятельности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  <a:tab pos="-6858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оригинал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  <a:tab pos="18034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 о филиале</a:t>
                      </a: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  <a:tab pos="18034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(если соискатель лицензии или лицензиат обращается за разрешением на осуществление образовательной деятельности в филиале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  <a:tab pos="180340" algn="l"/>
                        </a:tabLst>
                      </a:pPr>
                      <a:endParaRPr kumimoji="0" lang="ru-RU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нотариально заверенная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копия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716114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  <a:tab pos="18034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 о структурном подразделении</a:t>
                      </a: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  <a:tab pos="18034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(если структурное подразделение осуществляет реализацию образовательных программ профессиональной подготовки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  <a:tab pos="180340" algn="l"/>
                        </a:tabLst>
                      </a:pPr>
                      <a:endParaRPr kumimoji="0" lang="ru-RU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нотариально заверенная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копия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  <a:tab pos="18034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опись представленных документов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оригинал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357166"/>
            <a:ext cx="7408758" cy="862034"/>
          </a:xfrm>
        </p:spPr>
        <p:txBody>
          <a:bodyPr>
            <a:noAutofit/>
          </a:bodyPr>
          <a:lstStyle/>
          <a:p>
            <a:r>
              <a:rPr lang="ru-RU" sz="3200" dirty="0" smtClean="0"/>
              <a:t>Взаимодействие </a:t>
            </a:r>
            <a:br>
              <a:rPr lang="ru-RU" sz="3200" dirty="0" smtClean="0"/>
            </a:br>
            <a:r>
              <a:rPr lang="ru-RU" sz="3200" dirty="0" smtClean="0"/>
              <a:t>с органами исполнительной власти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5786" y="1857364"/>
            <a:ext cx="2057408" cy="41434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3964"/>
                </a:solidFill>
              </a:rPr>
              <a:t>Региональная служба по надзору и контролю </a:t>
            </a:r>
          </a:p>
          <a:p>
            <a:pPr algn="ctr"/>
            <a:r>
              <a:rPr lang="ru-RU" dirty="0" smtClean="0">
                <a:solidFill>
                  <a:srgbClr val="003964"/>
                </a:solidFill>
              </a:rPr>
              <a:t>в сфере образования Ростовской области</a:t>
            </a:r>
            <a:endParaRPr lang="ru-RU" dirty="0">
              <a:solidFill>
                <a:srgbClr val="003964"/>
              </a:solidFill>
            </a:endParaRPr>
          </a:p>
        </p:txBody>
      </p:sp>
      <p:sp>
        <p:nvSpPr>
          <p:cNvPr id="6" name="Двойная стрелка влево/вправо 5"/>
          <p:cNvSpPr/>
          <p:nvPr/>
        </p:nvSpPr>
        <p:spPr>
          <a:xfrm>
            <a:off x="3929058" y="2143116"/>
            <a:ext cx="714380" cy="3571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929058" y="2643182"/>
            <a:ext cx="714380" cy="3571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3929058" y="3143248"/>
            <a:ext cx="714380" cy="3571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войная стрелка влево/вправо 9"/>
          <p:cNvSpPr/>
          <p:nvPr/>
        </p:nvSpPr>
        <p:spPr>
          <a:xfrm>
            <a:off x="3929058" y="3714752"/>
            <a:ext cx="714380" cy="3571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войная стрелка влево/вправо 10"/>
          <p:cNvSpPr/>
          <p:nvPr/>
        </p:nvSpPr>
        <p:spPr>
          <a:xfrm>
            <a:off x="3929058" y="4357694"/>
            <a:ext cx="714380" cy="3571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3929058" y="4929198"/>
            <a:ext cx="714380" cy="3571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войная стрелка влево/вправо 12"/>
          <p:cNvSpPr/>
          <p:nvPr/>
        </p:nvSpPr>
        <p:spPr>
          <a:xfrm>
            <a:off x="3929058" y="5572140"/>
            <a:ext cx="714380" cy="3571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929322" y="2000240"/>
            <a:ext cx="271464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3964"/>
                </a:solidFill>
              </a:rPr>
              <a:t>ФНС России</a:t>
            </a:r>
            <a:endParaRPr lang="ru-RU" dirty="0">
              <a:solidFill>
                <a:srgbClr val="003964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929322" y="5572140"/>
            <a:ext cx="271464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3964"/>
                </a:solidFill>
              </a:rPr>
              <a:t>Росреестр</a:t>
            </a:r>
            <a:endParaRPr lang="ru-RU" dirty="0">
              <a:solidFill>
                <a:srgbClr val="003964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929322" y="2571744"/>
            <a:ext cx="271464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3964"/>
                </a:solidFill>
              </a:rPr>
              <a:t>МЧС России</a:t>
            </a:r>
            <a:endParaRPr lang="ru-RU" dirty="0">
              <a:solidFill>
                <a:srgbClr val="003964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929322" y="3143248"/>
            <a:ext cx="271464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3964"/>
                </a:solidFill>
              </a:rPr>
              <a:t>Ростздравнадзор</a:t>
            </a:r>
            <a:endParaRPr lang="ru-RU" dirty="0">
              <a:solidFill>
                <a:srgbClr val="003964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929322" y="3714752"/>
            <a:ext cx="271464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3964"/>
                </a:solidFill>
              </a:rPr>
              <a:t>Роспотребнадзор</a:t>
            </a:r>
            <a:endParaRPr lang="ru-RU" dirty="0">
              <a:solidFill>
                <a:srgbClr val="003964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929322" y="4286256"/>
            <a:ext cx="271464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3964"/>
                </a:solidFill>
              </a:rPr>
              <a:t>МВД России</a:t>
            </a:r>
            <a:endParaRPr lang="ru-RU" dirty="0">
              <a:solidFill>
                <a:srgbClr val="003964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929322" y="4929198"/>
            <a:ext cx="271464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3964"/>
                </a:solidFill>
              </a:rPr>
              <a:t>Казначейство России</a:t>
            </a:r>
            <a:endParaRPr lang="ru-RU" dirty="0">
              <a:solidFill>
                <a:srgbClr val="003964"/>
              </a:solidFill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28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71744"/>
            <a:ext cx="923925" cy="14954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1571588"/>
            <a:ext cx="1000132" cy="10501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1500174"/>
            <a:ext cx="857224" cy="9286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1928802"/>
            <a:ext cx="785817" cy="571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1714488"/>
            <a:ext cx="716433" cy="5619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" name="Стрелка влево 70"/>
          <p:cNvSpPr/>
          <p:nvPr/>
        </p:nvSpPr>
        <p:spPr>
          <a:xfrm rot="10800000">
            <a:off x="2786050" y="2000240"/>
            <a:ext cx="461873" cy="247646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/>
          <p:cNvSpPr txBox="1"/>
          <p:nvPr/>
        </p:nvSpPr>
        <p:spPr>
          <a:xfrm>
            <a:off x="1428728" y="142852"/>
            <a:ext cx="7715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Схема предоставления государственной услуги </a:t>
            </a:r>
          </a:p>
          <a:p>
            <a:pPr>
              <a:spcBef>
                <a:spcPct val="0"/>
              </a:spcBef>
            </a:pPr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по государственной аккредитации образовательных учреждений</a:t>
            </a:r>
            <a:endParaRPr lang="ru-RU" sz="24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3214678" y="2500282"/>
            <a:ext cx="8572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>
              <a:solidFill>
                <a:srgbClr val="00396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3500430" y="2143116"/>
            <a:ext cx="12144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3964"/>
                </a:solidFill>
                <a:latin typeface="Arial" pitchFamily="34" charset="0"/>
                <a:cs typeface="Arial" pitchFamily="34" charset="0"/>
              </a:rPr>
              <a:t>Исполнитель</a:t>
            </a:r>
            <a:r>
              <a:rPr lang="ru-RU" sz="1400" b="1" dirty="0" smtClean="0">
                <a:solidFill>
                  <a:srgbClr val="003964"/>
                </a:solidFill>
              </a:rPr>
              <a:t>  </a:t>
            </a:r>
            <a:endParaRPr lang="ru-RU" sz="1400" b="1" dirty="0">
              <a:solidFill>
                <a:srgbClr val="003964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0" y="4143380"/>
            <a:ext cx="1142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Заявитель</a:t>
            </a:r>
            <a:endParaRPr lang="ru-RU" sz="14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785918" y="2571720"/>
            <a:ext cx="114300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Прием документов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37" name="Стрелка влево 36"/>
          <p:cNvSpPr/>
          <p:nvPr/>
        </p:nvSpPr>
        <p:spPr>
          <a:xfrm rot="16200000">
            <a:off x="4429124" y="2571744"/>
            <a:ext cx="642942" cy="214314"/>
          </a:xfrm>
          <a:prstGeom prst="leftArrow">
            <a:avLst>
              <a:gd name="adj1" fmla="val 73151"/>
              <a:gd name="adj2" fmla="val 50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214678" y="3071810"/>
            <a:ext cx="264320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Проверка на полноту и правильность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43" name="Стрелка влево 42"/>
          <p:cNvSpPr/>
          <p:nvPr/>
        </p:nvSpPr>
        <p:spPr>
          <a:xfrm rot="16200000">
            <a:off x="3143240" y="3643290"/>
            <a:ext cx="714380" cy="28575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 влево 43"/>
          <p:cNvSpPr/>
          <p:nvPr/>
        </p:nvSpPr>
        <p:spPr>
          <a:xfrm rot="16200000">
            <a:off x="5214942" y="3643290"/>
            <a:ext cx="714380" cy="28575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2643174" y="3643290"/>
            <a:ext cx="57150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«-»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715008" y="3643290"/>
            <a:ext cx="71438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«+»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000496" y="3429000"/>
            <a:ext cx="114300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 5 дней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643174" y="4143356"/>
            <a:ext cx="128588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Уведомление 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с замечаниями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072066" y="4143380"/>
            <a:ext cx="150019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Принятие документов по существу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143504" y="4643446"/>
            <a:ext cx="135732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Уведомление 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о принятии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857488" y="4571984"/>
            <a:ext cx="857256" cy="276228"/>
          </a:xfrm>
          <a:prstGeom prst="rect">
            <a:avLst/>
          </a:prstGeom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2 месяца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67" name="Стрелка влево 66"/>
          <p:cNvSpPr/>
          <p:nvPr/>
        </p:nvSpPr>
        <p:spPr>
          <a:xfrm rot="10800000">
            <a:off x="3929058" y="4143380"/>
            <a:ext cx="1143008" cy="28575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трелка влево 67"/>
          <p:cNvSpPr/>
          <p:nvPr/>
        </p:nvSpPr>
        <p:spPr>
          <a:xfrm rot="10800000" flipH="1" flipV="1">
            <a:off x="1857356" y="4143381"/>
            <a:ext cx="785818" cy="28575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1928794" y="4500570"/>
            <a:ext cx="571504" cy="2857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«-»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4143372" y="4500546"/>
            <a:ext cx="57150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«+»</a:t>
            </a:r>
            <a:endParaRPr lang="ru-RU" dirty="0"/>
          </a:p>
        </p:txBody>
      </p:sp>
      <p:sp>
        <p:nvSpPr>
          <p:cNvPr id="86" name="Стрелка углом вверх 85"/>
          <p:cNvSpPr/>
          <p:nvPr/>
        </p:nvSpPr>
        <p:spPr>
          <a:xfrm flipH="1">
            <a:off x="214282" y="4643446"/>
            <a:ext cx="4929222" cy="428628"/>
          </a:xfrm>
          <a:prstGeom prst="bentUpArrow">
            <a:avLst>
              <a:gd name="adj1" fmla="val 25000"/>
              <a:gd name="adj2" fmla="val 27230"/>
              <a:gd name="adj3" fmla="val 2760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Стрелка влево 97"/>
          <p:cNvSpPr/>
          <p:nvPr/>
        </p:nvSpPr>
        <p:spPr>
          <a:xfrm rot="9118249">
            <a:off x="1031201" y="2451428"/>
            <a:ext cx="461873" cy="247646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Прямоугольник 119"/>
          <p:cNvSpPr/>
          <p:nvPr/>
        </p:nvSpPr>
        <p:spPr>
          <a:xfrm>
            <a:off x="1071538" y="4071942"/>
            <a:ext cx="78581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Возврат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121" name="Стрелка влево 120"/>
          <p:cNvSpPr/>
          <p:nvPr/>
        </p:nvSpPr>
        <p:spPr>
          <a:xfrm rot="2578482" flipV="1">
            <a:off x="681743" y="3689617"/>
            <a:ext cx="461873" cy="295755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6572264" y="4500570"/>
            <a:ext cx="785818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6143636" y="3500438"/>
            <a:ext cx="2000264" cy="1588"/>
          </a:xfrm>
          <a:prstGeom prst="line">
            <a:avLst/>
          </a:prstGeom>
          <a:ln w="41275" cmpd="sng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7143768" y="2500306"/>
            <a:ext cx="357190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7143768" y="3357562"/>
            <a:ext cx="428628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>
            <a:off x="7358082" y="4500570"/>
            <a:ext cx="214314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 rot="5400000" flipH="1" flipV="1">
            <a:off x="7608115" y="4679165"/>
            <a:ext cx="285752" cy="214314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Прямоугольник 107"/>
          <p:cNvSpPr/>
          <p:nvPr/>
        </p:nvSpPr>
        <p:spPr>
          <a:xfrm>
            <a:off x="7572396" y="2285992"/>
            <a:ext cx="114300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bg1"/>
                </a:solidFill>
              </a:rPr>
              <a:t>1. Проведение аккредитационной экспертизы</a:t>
            </a:r>
            <a:endParaRPr lang="ru-RU" sz="1050" dirty="0">
              <a:solidFill>
                <a:schemeClr val="bg1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7572396" y="3143248"/>
            <a:ext cx="114300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bg1"/>
                </a:solidFill>
              </a:rPr>
              <a:t>2. Заседание аккредитационной коллегии</a:t>
            </a:r>
            <a:endParaRPr lang="ru-RU" sz="1050" dirty="0">
              <a:solidFill>
                <a:schemeClr val="bg1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7572396" y="4143380"/>
            <a:ext cx="114300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bg1"/>
                </a:solidFill>
              </a:rPr>
              <a:t>3. Решение руководителя Ростобрнадзора</a:t>
            </a:r>
            <a:endParaRPr lang="ru-RU" sz="1050" dirty="0">
              <a:solidFill>
                <a:schemeClr val="bg1"/>
              </a:solidFill>
            </a:endParaRPr>
          </a:p>
        </p:txBody>
      </p:sp>
      <p:cxnSp>
        <p:nvCxnSpPr>
          <p:cNvPr id="125" name="Прямая соединительная линия 124"/>
          <p:cNvCxnSpPr/>
          <p:nvPr/>
        </p:nvCxnSpPr>
        <p:spPr>
          <a:xfrm rot="16200000" flipV="1">
            <a:off x="8429652" y="4643446"/>
            <a:ext cx="285752" cy="28575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Прямоугольник 128"/>
          <p:cNvSpPr/>
          <p:nvPr/>
        </p:nvSpPr>
        <p:spPr>
          <a:xfrm>
            <a:off x="8643934" y="4643446"/>
            <a:ext cx="5000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3964"/>
                </a:solidFill>
                <a:latin typeface="Arial" pitchFamily="34" charset="0"/>
                <a:cs typeface="Arial" pitchFamily="34" charset="0"/>
              </a:rPr>
              <a:t>«-»</a:t>
            </a:r>
            <a:r>
              <a:rPr lang="ru-RU" sz="1400" b="1" dirty="0" smtClean="0">
                <a:solidFill>
                  <a:srgbClr val="003964"/>
                </a:solidFill>
              </a:rPr>
              <a:t>  </a:t>
            </a:r>
            <a:endParaRPr lang="ru-RU" sz="1400" b="1" dirty="0">
              <a:solidFill>
                <a:srgbClr val="003964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7143768" y="4643446"/>
            <a:ext cx="5000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3964"/>
                </a:solidFill>
                <a:latin typeface="Arial" pitchFamily="34" charset="0"/>
                <a:cs typeface="Arial" pitchFamily="34" charset="0"/>
              </a:rPr>
              <a:t>«+»</a:t>
            </a:r>
            <a:r>
              <a:rPr lang="ru-RU" sz="1400" b="1" dirty="0" smtClean="0">
                <a:solidFill>
                  <a:srgbClr val="003964"/>
                </a:solidFill>
              </a:rPr>
              <a:t>  </a:t>
            </a:r>
            <a:endParaRPr lang="ru-RU" sz="1400" b="1" dirty="0">
              <a:solidFill>
                <a:srgbClr val="003964"/>
              </a:solidFill>
            </a:endParaRPr>
          </a:p>
        </p:txBody>
      </p:sp>
      <p:pic>
        <p:nvPicPr>
          <p:cNvPr id="25602" name="Picture 2" descr="Картинка 10 из 47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27244" y="4929198"/>
            <a:ext cx="816756" cy="1166794"/>
          </a:xfrm>
          <a:prstGeom prst="rect">
            <a:avLst/>
          </a:prstGeom>
          <a:noFill/>
        </p:spPr>
      </p:pic>
      <p:pic>
        <p:nvPicPr>
          <p:cNvPr id="131" name="Picture 2" descr="Картинка 10 из 47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15206" y="4929198"/>
            <a:ext cx="816756" cy="1166794"/>
          </a:xfrm>
          <a:prstGeom prst="rect">
            <a:avLst/>
          </a:prstGeom>
          <a:noFill/>
        </p:spPr>
      </p:pic>
      <p:cxnSp>
        <p:nvCxnSpPr>
          <p:cNvPr id="133" name="Прямая соединительная линия 132"/>
          <p:cNvCxnSpPr/>
          <p:nvPr/>
        </p:nvCxnSpPr>
        <p:spPr>
          <a:xfrm rot="16200000" flipH="1">
            <a:off x="8179603" y="5107809"/>
            <a:ext cx="1143008" cy="7857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единительная линия 134"/>
          <p:cNvCxnSpPr/>
          <p:nvPr/>
        </p:nvCxnSpPr>
        <p:spPr>
          <a:xfrm rot="5400000" flipH="1" flipV="1">
            <a:off x="8143884" y="5072090"/>
            <a:ext cx="1143008" cy="8572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6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44" y="285728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28600"/>
            <a:ext cx="7765948" cy="9906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Перечень документов, необходимых для прохождения процедуры аккредитации</a:t>
            </a:r>
            <a:endParaRPr lang="ru-RU" sz="32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571472" y="1928802"/>
          <a:ext cx="8153400" cy="356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87985"/>
                <a:gridCol w="2765415"/>
              </a:tblGrid>
              <a:tr h="185114">
                <a:tc>
                  <a:txBody>
                    <a:bodyPr/>
                    <a:lstStyle/>
                    <a:p>
                      <a:pPr marL="18034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  <a:tab pos="180340" algn="l"/>
                        </a:tabLst>
                      </a:pPr>
                      <a:r>
                        <a:rPr kumimoji="0" lang="ru-RU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Документ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Форма предоставления</a:t>
                      </a:r>
                    </a:p>
                  </a:txBody>
                  <a:tcPr marL="68580" marR="68580" marT="0" marB="0"/>
                </a:tc>
              </a:tr>
              <a:tr h="236160">
                <a:tc>
                  <a:txBody>
                    <a:bodyPr/>
                    <a:lstStyle/>
                    <a:p>
                      <a:pPr marL="0" lvl="0" indent="-34290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заявление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оригинал</a:t>
                      </a:r>
                    </a:p>
                  </a:txBody>
                  <a:tcPr marL="68580" marR="68580" marT="0" marB="0"/>
                </a:tc>
              </a:tr>
              <a:tr h="289376">
                <a:tc>
                  <a:txBody>
                    <a:bodyPr/>
                    <a:lstStyle/>
                    <a:p>
                      <a:pPr marL="0" lvl="0" indent="-34290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устав организации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нотариально заверенная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копия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marL="0" lvl="0" indent="-34290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</a:tabLs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 </a:t>
                      </a: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 результатах самообследования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оригинал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-34290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учебные планы по всем образовательным программам, заявленным для государственной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аккредитации</a:t>
                      </a:r>
                    </a:p>
                    <a:p>
                      <a:pPr marL="0" lvl="0" indent="-34290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</a:tabLst>
                      </a:pPr>
                      <a:endParaRPr kumimoji="0" lang="ru-RU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копия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-34290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документ, подтверждающий наличие лицензии, свидетельство о государственной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аккредитации</a:t>
                      </a:r>
                    </a:p>
                    <a:p>
                      <a:pPr marL="0" lvl="0" indent="-34290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</a:tabLst>
                      </a:pPr>
                      <a:endParaRPr kumimoji="0" lang="ru-RU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нотариально заверенная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копия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72809">
                <a:tc>
                  <a:txBody>
                    <a:bodyPr/>
                    <a:lstStyle/>
                    <a:p>
                      <a:pPr marL="0" lvl="0" indent="-34290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 о филиале</a:t>
                      </a:r>
                    </a:p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(если соискатель лицензии или лицензиат обращается за разрешением на осуществление образовательной деятельности в филиале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endParaRPr kumimoji="0" lang="ru-RU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нотариально заверенная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копия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-34290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Times New Roman"/>
                        <a:buNone/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опись представленных документов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оригинал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142976" y="2743200"/>
            <a:ext cx="7715304" cy="3757634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>
                <a:solidFill>
                  <a:schemeClr val="tx1"/>
                </a:solidFill>
              </a:rPr>
              <a:t>Официальный сайт Ростобрнадзора: </a:t>
            </a:r>
            <a:r>
              <a:rPr lang="en-US" sz="7200" dirty="0" smtClean="0">
                <a:solidFill>
                  <a:srgbClr val="C00000"/>
                </a:solidFill>
                <a:hlinkClick r:id="rId3"/>
              </a:rPr>
              <a:t>www</a:t>
            </a:r>
            <a:r>
              <a:rPr lang="ru-RU" sz="7200" dirty="0" smtClean="0">
                <a:solidFill>
                  <a:srgbClr val="C00000"/>
                </a:solidFill>
                <a:hlinkClick r:id="rId3"/>
              </a:rPr>
              <a:t>.</a:t>
            </a:r>
            <a:r>
              <a:rPr lang="en-US" sz="7200" dirty="0" err="1" smtClean="0">
                <a:solidFill>
                  <a:srgbClr val="C00000"/>
                </a:solidFill>
                <a:hlinkClick r:id="rId3"/>
              </a:rPr>
              <a:t>rostobrnadzor</a:t>
            </a:r>
            <a:r>
              <a:rPr lang="ru-RU" sz="7200" dirty="0" smtClean="0">
                <a:solidFill>
                  <a:srgbClr val="C00000"/>
                </a:solidFill>
                <a:hlinkClick r:id="rId3"/>
              </a:rPr>
              <a:t>.</a:t>
            </a:r>
            <a:r>
              <a:rPr lang="en-US" sz="7200" dirty="0" err="1" smtClean="0">
                <a:solidFill>
                  <a:srgbClr val="C00000"/>
                </a:solidFill>
                <a:hlinkClick r:id="rId3"/>
              </a:rPr>
              <a:t>ru</a:t>
            </a:r>
            <a:r>
              <a:rPr lang="ru-RU" sz="7200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Телефон для справок: (863) 282-22-04.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Адрес электронной почты Ростобрнадзора: </a:t>
            </a:r>
            <a:r>
              <a:rPr lang="en-US" sz="7200" dirty="0" err="1" smtClean="0">
                <a:hlinkClick r:id="rId4"/>
              </a:rPr>
              <a:t>rostobrnadzor</a:t>
            </a:r>
            <a:r>
              <a:rPr lang="ru-RU" sz="7200" dirty="0" smtClean="0">
                <a:hlinkClick r:id="rId4"/>
              </a:rPr>
              <a:t>@</a:t>
            </a:r>
            <a:r>
              <a:rPr lang="en-US" sz="7200" dirty="0" err="1" smtClean="0">
                <a:hlinkClick r:id="rId4"/>
              </a:rPr>
              <a:t>rostobrnadzor</a:t>
            </a:r>
            <a:r>
              <a:rPr lang="ru-RU" sz="7200" dirty="0" smtClean="0">
                <a:hlinkClick r:id="rId4"/>
              </a:rPr>
              <a:t>.</a:t>
            </a:r>
            <a:r>
              <a:rPr lang="en-US" sz="7200" dirty="0" err="1" smtClean="0">
                <a:hlinkClick r:id="rId4"/>
              </a:rPr>
              <a:t>ru</a:t>
            </a:r>
            <a:r>
              <a:rPr lang="ru-RU" sz="7200" dirty="0" smtClean="0"/>
              <a:t>.</a:t>
            </a:r>
            <a:r>
              <a:rPr lang="ru-RU" sz="2400" dirty="0" smtClean="0"/>
              <a:t> 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Адрес электронной почты сотрудников отдела: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Шашина Наталия Владимировна:</a:t>
            </a:r>
            <a:r>
              <a:rPr lang="ru-RU" sz="7200" dirty="0" smtClean="0">
                <a:hlinkClick r:id="rId4"/>
              </a:rPr>
              <a:t> </a:t>
            </a:r>
            <a:r>
              <a:rPr lang="en-US" sz="7200" dirty="0" smtClean="0">
                <a:hlinkClick r:id="rId4"/>
              </a:rPr>
              <a:t>license</a:t>
            </a:r>
            <a:r>
              <a:rPr lang="ru-RU" sz="7200" dirty="0" smtClean="0">
                <a:hlinkClick r:id="rId4"/>
              </a:rPr>
              <a:t>1@</a:t>
            </a:r>
            <a:r>
              <a:rPr lang="en-US" sz="7200" dirty="0" err="1" smtClean="0">
                <a:hlinkClick r:id="rId4"/>
              </a:rPr>
              <a:t>rostobrnadzor</a:t>
            </a:r>
            <a:r>
              <a:rPr lang="ru-RU" sz="7200" dirty="0" smtClean="0">
                <a:hlinkClick r:id="rId4"/>
              </a:rPr>
              <a:t>;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Васильева Наталья Александровна: </a:t>
            </a:r>
            <a:r>
              <a:rPr lang="en-US" sz="7200" dirty="0" smtClean="0">
                <a:hlinkClick r:id="rId4"/>
              </a:rPr>
              <a:t>license</a:t>
            </a:r>
            <a:r>
              <a:rPr lang="ru-RU" sz="7200" dirty="0" smtClean="0">
                <a:hlinkClick r:id="rId4"/>
              </a:rPr>
              <a:t>2@</a:t>
            </a:r>
            <a:r>
              <a:rPr lang="en-US" sz="7200" dirty="0" err="1" smtClean="0">
                <a:hlinkClick r:id="rId4"/>
              </a:rPr>
              <a:t>rostobrnadzor</a:t>
            </a:r>
            <a:r>
              <a:rPr lang="ru-RU" sz="7200" dirty="0" smtClean="0">
                <a:hlinkClick r:id="rId4"/>
              </a:rPr>
              <a:t>;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Глубокая Ирина Дмитриевна: </a:t>
            </a:r>
            <a:r>
              <a:rPr lang="en-US" sz="7200" dirty="0" smtClean="0">
                <a:hlinkClick r:id="rId4"/>
              </a:rPr>
              <a:t>license</a:t>
            </a:r>
            <a:r>
              <a:rPr lang="ru-RU" sz="7200" dirty="0" smtClean="0">
                <a:hlinkClick r:id="rId4"/>
              </a:rPr>
              <a:t>3@</a:t>
            </a:r>
            <a:r>
              <a:rPr lang="en-US" sz="7200" dirty="0" err="1" smtClean="0">
                <a:hlinkClick r:id="rId4"/>
              </a:rPr>
              <a:t>rostobrnadzor</a:t>
            </a:r>
            <a:r>
              <a:rPr lang="ru-RU" sz="7200" dirty="0" smtClean="0">
                <a:hlinkClick r:id="rId4"/>
              </a:rPr>
              <a:t>;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Лысенко Нина Валентиновна: </a:t>
            </a:r>
            <a:r>
              <a:rPr lang="en-US" sz="7200" dirty="0" smtClean="0">
                <a:hlinkClick r:id="rId4"/>
              </a:rPr>
              <a:t>license</a:t>
            </a:r>
            <a:r>
              <a:rPr lang="ru-RU" sz="7200" dirty="0" smtClean="0">
                <a:hlinkClick r:id="rId4"/>
              </a:rPr>
              <a:t>4@</a:t>
            </a:r>
            <a:r>
              <a:rPr lang="en-US" sz="7200" dirty="0" err="1" smtClean="0">
                <a:hlinkClick r:id="rId4"/>
              </a:rPr>
              <a:t>rostobrnadzor</a:t>
            </a:r>
            <a:r>
              <a:rPr lang="ru-RU" sz="7200" dirty="0" smtClean="0">
                <a:hlinkClick r:id="rId4"/>
              </a:rPr>
              <a:t>;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Ракуль Надежда Петровна: </a:t>
            </a:r>
            <a:r>
              <a:rPr lang="en-US" sz="7200" dirty="0" smtClean="0">
                <a:hlinkClick r:id="rId4"/>
              </a:rPr>
              <a:t>license</a:t>
            </a:r>
            <a:r>
              <a:rPr lang="ru-RU" sz="7200" dirty="0" smtClean="0">
                <a:hlinkClick r:id="rId4"/>
              </a:rPr>
              <a:t>5@</a:t>
            </a:r>
            <a:r>
              <a:rPr lang="en-US" sz="7200" dirty="0" err="1" smtClean="0">
                <a:hlinkClick r:id="rId4"/>
              </a:rPr>
              <a:t>rostobrnadzor</a:t>
            </a:r>
            <a:r>
              <a:rPr lang="ru-RU" sz="7200" dirty="0" smtClean="0">
                <a:hlinkClick r:id="rId4"/>
              </a:rPr>
              <a:t>;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Шеповалов Ян Михайлович: </a:t>
            </a:r>
            <a:r>
              <a:rPr lang="en-US" sz="7200" dirty="0" smtClean="0">
                <a:hlinkClick r:id="rId4"/>
              </a:rPr>
              <a:t>license</a:t>
            </a:r>
            <a:r>
              <a:rPr lang="ru-RU" sz="7200" dirty="0" smtClean="0">
                <a:hlinkClick r:id="rId4"/>
              </a:rPr>
              <a:t>6@</a:t>
            </a:r>
            <a:r>
              <a:rPr lang="en-US" sz="7200" dirty="0" err="1" smtClean="0">
                <a:hlinkClick r:id="rId4"/>
              </a:rPr>
              <a:t>rostobrnadzor</a:t>
            </a:r>
            <a:r>
              <a:rPr lang="ru-RU" sz="7200" dirty="0" smtClean="0">
                <a:hlinkClick r:id="rId4"/>
              </a:rPr>
              <a:t>;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Павлова Виктория Владимировна: </a:t>
            </a:r>
            <a:r>
              <a:rPr lang="en-US" sz="7200" dirty="0" smtClean="0">
                <a:hlinkClick r:id="rId4"/>
              </a:rPr>
              <a:t>license</a:t>
            </a:r>
            <a:r>
              <a:rPr lang="ru-RU" sz="7200" dirty="0" smtClean="0">
                <a:hlinkClick r:id="rId4"/>
              </a:rPr>
              <a:t>7@</a:t>
            </a:r>
            <a:r>
              <a:rPr lang="en-US" sz="7200" dirty="0" err="1" smtClean="0">
                <a:hlinkClick r:id="rId4"/>
              </a:rPr>
              <a:t>rostobrnadzor</a:t>
            </a:r>
            <a:r>
              <a:rPr lang="ru-RU" sz="7200" dirty="0" smtClean="0">
                <a:hlinkClick r:id="rId4"/>
              </a:rPr>
              <a:t>.</a:t>
            </a:r>
          </a:p>
          <a:p>
            <a:endParaRPr lang="ru-RU" sz="7200" dirty="0" smtClean="0"/>
          </a:p>
          <a:p>
            <a:endParaRPr lang="ru-RU" sz="7200" dirty="0" smtClean="0"/>
          </a:p>
          <a:p>
            <a:endParaRPr lang="ru-RU" sz="72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2852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C:\Documents and Settings\Glubokaya\Рабочий стол\head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07878"/>
            <a:ext cx="9144000" cy="1392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8143932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Образовательные учреждения, находящиеся на территории Ростовской области</a:t>
            </a:r>
            <a:endParaRPr lang="ru-RU" sz="2800" b="1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28596" y="1643050"/>
          <a:ext cx="8501122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52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8143900" cy="9906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Типы муниципальных образовательных учреждений, прошедших процедуру лицензирования в 2010 </a:t>
            </a:r>
            <a:endParaRPr lang="ru-RU" sz="2800" b="1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571472" y="2071678"/>
          <a:ext cx="8072494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52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28600"/>
            <a:ext cx="7765948" cy="9906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Основные причины обращений соискателей лицензий и лицензиатов в Ростобрнадзор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4351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</a:t>
            </a:r>
            <a:r>
              <a:rPr lang="ru-RU" dirty="0" smtClean="0"/>
              <a:t>кончание срока действия лицензии;</a:t>
            </a:r>
          </a:p>
          <a:p>
            <a:r>
              <a:rPr lang="ru-RU" dirty="0" smtClean="0"/>
              <a:t>лицензирование по новым образовательным программам;</a:t>
            </a:r>
          </a:p>
          <a:p>
            <a:r>
              <a:rPr lang="ru-RU" dirty="0" smtClean="0"/>
              <a:t>изменение наименования образовательного учреждения;</a:t>
            </a:r>
          </a:p>
          <a:p>
            <a:r>
              <a:rPr lang="ru-RU" dirty="0" smtClean="0"/>
              <a:t>реорганизация образовательного учреждения;</a:t>
            </a:r>
          </a:p>
          <a:p>
            <a:r>
              <a:rPr lang="ru-RU" dirty="0" smtClean="0"/>
              <a:t>добавление адресов осуществления образовательной деятельности;</a:t>
            </a:r>
          </a:p>
          <a:p>
            <a:r>
              <a:rPr lang="ru-RU" dirty="0" smtClean="0"/>
              <a:t>приведение в соответствие контрольных нормативов, зафиксированных в приложении к лицензии.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28600"/>
            <a:ext cx="7694510" cy="9906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Результаты взаимодействия Ростобрнадзора</a:t>
            </a:r>
            <a:br>
              <a:rPr lang="ru-RU" sz="2800" b="1" dirty="0" smtClean="0"/>
            </a:br>
            <a:r>
              <a:rPr lang="ru-RU" sz="2800" b="1" dirty="0" smtClean="0"/>
              <a:t>с соискателями лицензии и лицензиатами </a:t>
            </a:r>
            <a:br>
              <a:rPr lang="ru-RU" sz="2800" b="1" dirty="0" smtClean="0"/>
            </a:br>
            <a:r>
              <a:rPr lang="ru-RU" sz="2800" b="1" dirty="0" smtClean="0"/>
              <a:t>в 2010 году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31995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улучшилось качество подготовки документации для прохождения лицензирования (8% образовательных учреждений не имеют замечаний);</a:t>
            </a:r>
          </a:p>
          <a:p>
            <a:r>
              <a:rPr lang="ru-RU" dirty="0" smtClean="0"/>
              <a:t>в кратчайшие сроки предоставляются исправленные материалы;</a:t>
            </a:r>
          </a:p>
          <a:p>
            <a:r>
              <a:rPr lang="ru-RU" dirty="0" smtClean="0"/>
              <a:t>повысилось внимание к материально-техническому оснащению образовательного процесса;</a:t>
            </a:r>
          </a:p>
          <a:p>
            <a:r>
              <a:rPr lang="ru-RU" dirty="0" smtClean="0"/>
              <a:t>больше внимания уделено нормам пожарной безопасности и санитарно-гигиеническим требованиям и т.д.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28600"/>
            <a:ext cx="7929618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Проблемы, выявленные  в ходе лицензирования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6" y="1643050"/>
          <a:ext cx="8643965" cy="48463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15658"/>
                <a:gridCol w="969417"/>
                <a:gridCol w="1131022"/>
                <a:gridCol w="1130986"/>
                <a:gridCol w="1510867"/>
                <a:gridCol w="1155029"/>
                <a:gridCol w="1130986"/>
              </a:tblGrid>
              <a:tr h="911085">
                <a:tc>
                  <a:txBody>
                    <a:bodyPr/>
                    <a:lstStyle/>
                    <a:p>
                      <a:endParaRPr lang="ru-RU" sz="1200" b="1" dirty="0" smtClean="0"/>
                    </a:p>
                    <a:p>
                      <a:endParaRPr lang="ru-RU" sz="1200" b="1" dirty="0" smtClean="0"/>
                    </a:p>
                    <a:p>
                      <a:r>
                        <a:rPr lang="ru-RU" sz="1200" b="1" dirty="0" smtClean="0"/>
                        <a:t>Муниципальные</a:t>
                      </a:r>
                      <a:r>
                        <a:rPr lang="ru-RU" sz="1200" b="1" baseline="0" dirty="0" smtClean="0"/>
                        <a:t> образования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Нарушение сроков</a:t>
                      </a:r>
                      <a:r>
                        <a:rPr lang="ru-RU" sz="1200" b="1" baseline="0" dirty="0" smtClean="0"/>
                        <a:t> </a:t>
                      </a:r>
                      <a:endParaRPr lang="ru-RU" sz="1200" b="1" dirty="0"/>
                    </a:p>
                  </a:txBody>
                  <a:tcPr marL="36000" marR="36000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Отсутствие</a:t>
                      </a:r>
                      <a:r>
                        <a:rPr lang="ru-RU" sz="1200" b="1" baseline="0" dirty="0" smtClean="0"/>
                        <a:t> свидетельств на право оперативного управления</a:t>
                      </a:r>
                      <a:endParaRPr lang="ru-RU" sz="1200" b="1" dirty="0"/>
                    </a:p>
                  </a:txBody>
                  <a:tcPr marL="36000" marR="36000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Нарушение контрольных нормативов</a:t>
                      </a:r>
                      <a:endParaRPr lang="ru-RU" sz="1200" b="1" dirty="0"/>
                    </a:p>
                  </a:txBody>
                  <a:tcPr marL="36000" marR="36000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Отсутствие</a:t>
                      </a:r>
                      <a:r>
                        <a:rPr lang="ru-RU" sz="1200" b="1" baseline="0" dirty="0" smtClean="0"/>
                        <a:t> кабинетов для  проведения лабораторных и практических</a:t>
                      </a:r>
                      <a:endParaRPr lang="ru-RU" sz="1200" b="1" dirty="0"/>
                    </a:p>
                  </a:txBody>
                  <a:tcPr marL="36000" marR="36000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Медицинское обслуживание</a:t>
                      </a:r>
                      <a:endParaRPr lang="ru-RU" sz="1200" b="1" dirty="0"/>
                    </a:p>
                  </a:txBody>
                  <a:tcPr marL="36000" marR="36000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Несоответствие заявленных программ</a:t>
                      </a:r>
                      <a:endParaRPr lang="ru-RU" sz="1200" b="1" dirty="0"/>
                    </a:p>
                  </a:txBody>
                  <a:tcPr marL="36000" marR="36000"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Ростов-на-Дону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/>
                    </a:p>
                  </a:txBody>
                  <a:tcPr anchor="ctr"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Таганрог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Гуково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Каменск-Шахтинский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Октябрьский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Красносулинский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/>
                    </a:p>
                  </a:txBody>
                  <a:tcPr anchor="ctr"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Тацинский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Миллеровский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Константиновский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Егорлыкский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Кагальницкий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Азовский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Верхнедонской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Милютинский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28600"/>
            <a:ext cx="7765948" cy="9906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Образовательные учреждения, прошедшие процедуру аккредитации в 2010 году</a:t>
            </a:r>
            <a:endParaRPr lang="ru-RU" sz="28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Диаграмма 1"/>
          <p:cNvGraphicFramePr>
            <a:graphicFrameLocks/>
          </p:cNvGraphicFramePr>
          <p:nvPr/>
        </p:nvGraphicFramePr>
        <p:xfrm>
          <a:off x="571472" y="2000240"/>
          <a:ext cx="8215370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52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28600"/>
            <a:ext cx="7765948" cy="9906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Проблемы, выявленные при государственной аккредитации образовательных учреждений</a:t>
            </a: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несоответствие локальных актов Уставу общеобразовательных  учреждений и учреждений дошкольного образования;</a:t>
            </a:r>
          </a:p>
          <a:p>
            <a:pPr lvl="0"/>
            <a:r>
              <a:rPr lang="ru-RU" dirty="0" smtClean="0"/>
              <a:t>недостаточное кадровое обеспечение образовательной деятельности и невысокий квалификационный уровень педагогов; </a:t>
            </a:r>
          </a:p>
          <a:p>
            <a:pPr lvl="0"/>
            <a:r>
              <a:rPr lang="ru-RU" dirty="0" smtClean="0"/>
              <a:t>недостаточная оснащенность методическими пособиями и дидактическими материалами для реализации заявленных в дошкольных образовательных учреждениях образовательных программ.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71744"/>
            <a:ext cx="923925" cy="14954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571588"/>
            <a:ext cx="1000132" cy="10501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643026"/>
            <a:ext cx="1000132" cy="9286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500174"/>
            <a:ext cx="857224" cy="9286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1928802"/>
            <a:ext cx="785817" cy="571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1785926"/>
            <a:ext cx="716433" cy="5619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" name="Стрелка влево 70"/>
          <p:cNvSpPr/>
          <p:nvPr/>
        </p:nvSpPr>
        <p:spPr>
          <a:xfrm rot="10800000">
            <a:off x="2786050" y="2000240"/>
            <a:ext cx="461873" cy="247646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/>
          <p:cNvSpPr txBox="1"/>
          <p:nvPr/>
        </p:nvSpPr>
        <p:spPr>
          <a:xfrm>
            <a:off x="1071538" y="0"/>
            <a:ext cx="7500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Схема </a:t>
            </a:r>
          </a:p>
          <a:p>
            <a:pPr>
              <a:spcBef>
                <a:spcPct val="0"/>
              </a:spcBef>
            </a:pPr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предоставления государственной услуги </a:t>
            </a:r>
            <a:endParaRPr lang="ru-RU" sz="2400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по </a:t>
            </a:r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лицензированию образовательной деятельности</a:t>
            </a:r>
            <a:endParaRPr lang="ru-RU" sz="24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3214678" y="2500282"/>
            <a:ext cx="8572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3964"/>
                </a:solidFill>
                <a:latin typeface="Arial" pitchFamily="34" charset="0"/>
                <a:cs typeface="Arial" pitchFamily="34" charset="0"/>
              </a:rPr>
              <a:t>Юристы</a:t>
            </a:r>
            <a:endParaRPr lang="ru-RU" sz="1200" dirty="0">
              <a:solidFill>
                <a:srgbClr val="00396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143372" y="2357430"/>
            <a:ext cx="12144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3964"/>
                </a:solidFill>
                <a:latin typeface="Arial" pitchFamily="34" charset="0"/>
                <a:cs typeface="Arial" pitchFamily="34" charset="0"/>
              </a:rPr>
              <a:t>Исполнитель</a:t>
            </a:r>
            <a:r>
              <a:rPr lang="ru-RU" sz="1400" b="1" dirty="0" smtClean="0">
                <a:solidFill>
                  <a:srgbClr val="003964"/>
                </a:solidFill>
              </a:rPr>
              <a:t>  </a:t>
            </a:r>
            <a:endParaRPr lang="ru-RU" sz="1400" b="1" dirty="0">
              <a:solidFill>
                <a:srgbClr val="003964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0" y="4143380"/>
            <a:ext cx="1142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Заявитель</a:t>
            </a:r>
            <a:endParaRPr lang="ru-RU" sz="14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786578" y="5214950"/>
            <a:ext cx="235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Органы </a:t>
            </a:r>
          </a:p>
          <a:p>
            <a:pPr algn="ctr"/>
            <a:r>
              <a:rPr lang="ru-RU" sz="1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исполнительной власти</a:t>
            </a:r>
            <a:endParaRPr lang="ru-RU" sz="1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4000504"/>
            <a:ext cx="857224" cy="7013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99463" y="4357694"/>
            <a:ext cx="944537" cy="7728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4000504"/>
            <a:ext cx="857224" cy="7013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4500570"/>
            <a:ext cx="857224" cy="7013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" name="Прямоугольник 32"/>
          <p:cNvSpPr/>
          <p:nvPr/>
        </p:nvSpPr>
        <p:spPr>
          <a:xfrm>
            <a:off x="1785918" y="2571720"/>
            <a:ext cx="114300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Прием документов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37" name="Стрелка влево 36"/>
          <p:cNvSpPr/>
          <p:nvPr/>
        </p:nvSpPr>
        <p:spPr>
          <a:xfrm rot="16200000">
            <a:off x="5000630" y="2643181"/>
            <a:ext cx="642942" cy="214314"/>
          </a:xfrm>
          <a:prstGeom prst="leftArrow">
            <a:avLst>
              <a:gd name="adj1" fmla="val 73151"/>
              <a:gd name="adj2" fmla="val 50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41" name="Стрелка влево 40"/>
          <p:cNvSpPr/>
          <p:nvPr/>
        </p:nvSpPr>
        <p:spPr>
          <a:xfrm rot="16200000">
            <a:off x="3750464" y="2607462"/>
            <a:ext cx="642942" cy="285754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214678" y="3071810"/>
            <a:ext cx="264320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Проверка на полноту и правильность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43" name="Стрелка влево 42"/>
          <p:cNvSpPr/>
          <p:nvPr/>
        </p:nvSpPr>
        <p:spPr>
          <a:xfrm rot="16200000">
            <a:off x="3143240" y="3643290"/>
            <a:ext cx="714380" cy="28575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 влево 43"/>
          <p:cNvSpPr/>
          <p:nvPr/>
        </p:nvSpPr>
        <p:spPr>
          <a:xfrm rot="16200000">
            <a:off x="5214942" y="3643290"/>
            <a:ext cx="714380" cy="28575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2643174" y="3643290"/>
            <a:ext cx="57150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«-»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715008" y="3643290"/>
            <a:ext cx="71438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«+»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000496" y="3429000"/>
            <a:ext cx="114300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 5 дней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643174" y="4143356"/>
            <a:ext cx="128588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Уведомление 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с замечаниями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072066" y="4143380"/>
            <a:ext cx="150019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Принятие документов по существу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143504" y="4643446"/>
            <a:ext cx="135732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Уведомление 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о принятии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857488" y="4571984"/>
            <a:ext cx="857256" cy="276228"/>
          </a:xfrm>
          <a:prstGeom prst="rect">
            <a:avLst/>
          </a:prstGeom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2 месяца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2" name="Picture 2" descr="Картинка 1 из 765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29520" y="2500306"/>
            <a:ext cx="811795" cy="1116219"/>
          </a:xfrm>
          <a:prstGeom prst="rect">
            <a:avLst/>
          </a:prstGeom>
          <a:noFill/>
        </p:spPr>
      </p:pic>
      <p:pic>
        <p:nvPicPr>
          <p:cNvPr id="58" name="Picture 2" descr="Картинка 1 из 7656">
            <a:hlinkClick r:id="rId6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37141" y="1500174"/>
            <a:ext cx="806859" cy="1143008"/>
          </a:xfrm>
          <a:prstGeom prst="rect">
            <a:avLst/>
          </a:prstGeom>
          <a:noFill/>
        </p:spPr>
      </p:pic>
      <p:cxnSp>
        <p:nvCxnSpPr>
          <p:cNvPr id="60" name="Прямая соединительная линия 59"/>
          <p:cNvCxnSpPr/>
          <p:nvPr/>
        </p:nvCxnSpPr>
        <p:spPr>
          <a:xfrm rot="5400000">
            <a:off x="8108165" y="1750223"/>
            <a:ext cx="1285884" cy="7857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16200000" flipH="1">
            <a:off x="8143900" y="1643050"/>
            <a:ext cx="1285884" cy="100013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ямоугольник 64"/>
          <p:cNvSpPr/>
          <p:nvPr/>
        </p:nvSpPr>
        <p:spPr>
          <a:xfrm>
            <a:off x="7429520" y="2214554"/>
            <a:ext cx="642942" cy="285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«+»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8429652" y="1142984"/>
            <a:ext cx="57150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«-»</a:t>
            </a:r>
            <a:endParaRPr lang="ru-RU" dirty="0"/>
          </a:p>
        </p:txBody>
      </p:sp>
      <p:sp>
        <p:nvSpPr>
          <p:cNvPr id="67" name="Стрелка влево 66"/>
          <p:cNvSpPr/>
          <p:nvPr/>
        </p:nvSpPr>
        <p:spPr>
          <a:xfrm rot="10800000">
            <a:off x="3929058" y="4143380"/>
            <a:ext cx="1143008" cy="28575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трелка влево 67"/>
          <p:cNvSpPr/>
          <p:nvPr/>
        </p:nvSpPr>
        <p:spPr>
          <a:xfrm rot="10800000" flipH="1" flipV="1">
            <a:off x="1857356" y="4143381"/>
            <a:ext cx="785818" cy="28575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1928794" y="4500570"/>
            <a:ext cx="571504" cy="2857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«-»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4143372" y="4500546"/>
            <a:ext cx="57150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«+»</a:t>
            </a:r>
            <a:endParaRPr lang="ru-RU" dirty="0"/>
          </a:p>
        </p:txBody>
      </p:sp>
      <p:sp>
        <p:nvSpPr>
          <p:cNvPr id="86" name="Стрелка углом вверх 85"/>
          <p:cNvSpPr/>
          <p:nvPr/>
        </p:nvSpPr>
        <p:spPr>
          <a:xfrm flipH="1">
            <a:off x="214282" y="4643446"/>
            <a:ext cx="4929222" cy="428628"/>
          </a:xfrm>
          <a:prstGeom prst="bentUpArrow">
            <a:avLst>
              <a:gd name="adj1" fmla="val 25000"/>
              <a:gd name="adj2" fmla="val 27230"/>
              <a:gd name="adj3" fmla="val 2760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Стрелка влево 97"/>
          <p:cNvSpPr/>
          <p:nvPr/>
        </p:nvSpPr>
        <p:spPr>
          <a:xfrm rot="9118249">
            <a:off x="1031201" y="2451428"/>
            <a:ext cx="461873" cy="247646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Двойная стрелка влево/вправо 98"/>
          <p:cNvSpPr/>
          <p:nvPr/>
        </p:nvSpPr>
        <p:spPr>
          <a:xfrm rot="2376027">
            <a:off x="5139436" y="3111330"/>
            <a:ext cx="3000392" cy="302903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 rot="2478912">
            <a:off x="6014473" y="2757600"/>
            <a:ext cx="11414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3964"/>
                </a:solidFill>
                <a:latin typeface="Arial" pitchFamily="34" charset="0"/>
                <a:cs typeface="Arial" pitchFamily="34" charset="0"/>
              </a:rPr>
              <a:t>Запросы</a:t>
            </a:r>
            <a:endParaRPr lang="ru-RU" sz="1200" dirty="0">
              <a:solidFill>
                <a:srgbClr val="00396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Стрелка вправо 109"/>
          <p:cNvSpPr/>
          <p:nvPr/>
        </p:nvSpPr>
        <p:spPr>
          <a:xfrm>
            <a:off x="5643570" y="1643050"/>
            <a:ext cx="2714644" cy="28575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Стрелка вниз 114"/>
          <p:cNvSpPr/>
          <p:nvPr/>
        </p:nvSpPr>
        <p:spPr>
          <a:xfrm>
            <a:off x="7643834" y="1857364"/>
            <a:ext cx="214314" cy="35719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9" name="Прямая соединительная линия 118"/>
          <p:cNvCxnSpPr/>
          <p:nvPr/>
        </p:nvCxnSpPr>
        <p:spPr>
          <a:xfrm flipV="1">
            <a:off x="6572264" y="3714752"/>
            <a:ext cx="500066" cy="428628"/>
          </a:xfrm>
          <a:prstGeom prst="line">
            <a:avLst/>
          </a:prstGeom>
          <a:ln w="28575" cmpd="sng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Прямоугольник 119"/>
          <p:cNvSpPr/>
          <p:nvPr/>
        </p:nvSpPr>
        <p:spPr>
          <a:xfrm>
            <a:off x="1071538" y="4071942"/>
            <a:ext cx="78581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Возврат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121" name="Стрелка влево 120"/>
          <p:cNvSpPr/>
          <p:nvPr/>
        </p:nvSpPr>
        <p:spPr>
          <a:xfrm rot="2578482" flipV="1">
            <a:off x="681743" y="3689617"/>
            <a:ext cx="461873" cy="295755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44" y="142852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</TotalTime>
  <Words>691</Words>
  <Application>Microsoft Office PowerPoint</Application>
  <PresentationFormat>Экран (4:3)</PresentationFormat>
  <Paragraphs>194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Обычная</vt:lpstr>
      <vt:lpstr>Анализ прохождения процедур лицензирования и государственной аккредитации образовательных учреждений и перспективы их реализации в связи с изменением законодательства </vt:lpstr>
      <vt:lpstr>Образовательные учреждения, находящиеся на территории Ростовской области</vt:lpstr>
      <vt:lpstr>Типы муниципальных образовательных учреждений, прошедших процедуру лицензирования в 2010 </vt:lpstr>
      <vt:lpstr>Основные причины обращений соискателей лицензий и лицензиатов в Ростобрнадзор:</vt:lpstr>
      <vt:lpstr>Результаты взаимодействия Ростобрнадзора с соискателями лицензии и лицензиатами  в 2010 году</vt:lpstr>
      <vt:lpstr>Проблемы, выявленные  в ходе лицензирования</vt:lpstr>
      <vt:lpstr>Образовательные учреждения, прошедшие процедуру аккредитации в 2010 году</vt:lpstr>
      <vt:lpstr>Проблемы, выявленные при государственной аккредитации образовательных учреждений</vt:lpstr>
      <vt:lpstr>Слайд 9</vt:lpstr>
      <vt:lpstr>Перечень документов, необходимых для предоставления лицензии</vt:lpstr>
      <vt:lpstr>Взаимодействие  с органами исполнительной власти</vt:lpstr>
      <vt:lpstr>Слайд 12</vt:lpstr>
      <vt:lpstr>Перечень документов, необходимых для прохождения процедуры аккредитации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Glubokaya</dc:creator>
  <cp:lastModifiedBy>vasilyeva</cp:lastModifiedBy>
  <cp:revision>74</cp:revision>
  <dcterms:created xsi:type="dcterms:W3CDTF">2011-06-06T07:04:22Z</dcterms:created>
  <dcterms:modified xsi:type="dcterms:W3CDTF">2011-06-08T05:23:37Z</dcterms:modified>
</cp:coreProperties>
</file>